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290" r:id="rId4"/>
    <p:sldId id="292" r:id="rId5"/>
    <p:sldId id="293" r:id="rId6"/>
    <p:sldId id="275" r:id="rId7"/>
    <p:sldId id="278" r:id="rId8"/>
    <p:sldId id="266" r:id="rId9"/>
    <p:sldId id="276" r:id="rId10"/>
    <p:sldId id="259" r:id="rId11"/>
    <p:sldId id="264" r:id="rId12"/>
    <p:sldId id="271" r:id="rId13"/>
    <p:sldId id="270" r:id="rId14"/>
    <p:sldId id="272" r:id="rId15"/>
    <p:sldId id="287" r:id="rId16"/>
    <p:sldId id="289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520F2A-E09A-4592-A775-8EFBF76FDB4E}">
          <p14:sldIdLst>
            <p14:sldId id="256"/>
            <p14:sldId id="291"/>
            <p14:sldId id="290"/>
            <p14:sldId id="292"/>
            <p14:sldId id="293"/>
            <p14:sldId id="275"/>
            <p14:sldId id="278"/>
            <p14:sldId id="266"/>
            <p14:sldId id="276"/>
            <p14:sldId id="259"/>
            <p14:sldId id="264"/>
            <p14:sldId id="271"/>
            <p14:sldId id="270"/>
            <p14:sldId id="272"/>
            <p14:sldId id="287"/>
            <p14:sldId id="289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i Lin Fung" initials="MLF" lastIdx="1" clrIdx="0">
    <p:extLst>
      <p:ext uri="{19B8F6BF-5375-455C-9EA6-DF929625EA0E}">
        <p15:presenceInfo xmlns:p15="http://schemas.microsoft.com/office/powerpoint/2012/main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9" autoAdjust="0"/>
    <p:restoredTop sz="96405"/>
  </p:normalViewPr>
  <p:slideViewPr>
    <p:cSldViewPr>
      <p:cViewPr>
        <p:scale>
          <a:sx n="121" d="100"/>
          <a:sy n="121" d="100"/>
        </p:scale>
        <p:origin x="15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7T21:45:28.621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4" Type="http://schemas.openxmlformats.org/officeDocument/2006/relationships/image" Target="../media/image12.png"/><Relationship Id="rId5" Type="http://schemas.openxmlformats.org/officeDocument/2006/relationships/image" Target="../media/image26.svg"/><Relationship Id="rId6" Type="http://schemas.openxmlformats.org/officeDocument/2006/relationships/image" Target="../media/image13.png"/><Relationship Id="rId7" Type="http://schemas.openxmlformats.org/officeDocument/2006/relationships/image" Target="../media/image28.svg"/><Relationship Id="rId8" Type="http://schemas.openxmlformats.org/officeDocument/2006/relationships/image" Target="../media/image14.png"/><Relationship Id="rId1" Type="http://schemas.openxmlformats.org/officeDocument/2006/relationships/image" Target="../media/image10.JPG"/><Relationship Id="rId2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1.svg"/><Relationship Id="rId5" Type="http://schemas.openxmlformats.org/officeDocument/2006/relationships/image" Target="../media/image17.png"/><Relationship Id="rId6" Type="http://schemas.openxmlformats.org/officeDocument/2006/relationships/image" Target="../media/image34.svg"/><Relationship Id="rId1" Type="http://schemas.openxmlformats.org/officeDocument/2006/relationships/image" Target="../media/image15.png"/><Relationship Id="rId2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4" Type="http://schemas.openxmlformats.org/officeDocument/2006/relationships/image" Target="../media/image12.png"/><Relationship Id="rId5" Type="http://schemas.openxmlformats.org/officeDocument/2006/relationships/image" Target="../media/image26.svg"/><Relationship Id="rId6" Type="http://schemas.openxmlformats.org/officeDocument/2006/relationships/image" Target="../media/image13.png"/><Relationship Id="rId7" Type="http://schemas.openxmlformats.org/officeDocument/2006/relationships/image" Target="../media/image28.svg"/><Relationship Id="rId8" Type="http://schemas.openxmlformats.org/officeDocument/2006/relationships/image" Target="../media/image14.png"/><Relationship Id="rId1" Type="http://schemas.openxmlformats.org/officeDocument/2006/relationships/image" Target="../media/image10.JPG"/><Relationship Id="rId2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1.svg"/><Relationship Id="rId5" Type="http://schemas.openxmlformats.org/officeDocument/2006/relationships/image" Target="../media/image17.png"/><Relationship Id="rId6" Type="http://schemas.openxmlformats.org/officeDocument/2006/relationships/image" Target="../media/image34.svg"/><Relationship Id="rId1" Type="http://schemas.openxmlformats.org/officeDocument/2006/relationships/image" Target="../media/image15.png"/><Relationship Id="rId2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FFFE6-3321-40B5-86C6-249D4FC4EE6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C1FBC7B-2C72-4A53-93C1-9A6C8811B48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More efficiently direct investment and Funding</a:t>
          </a:r>
        </a:p>
      </dgm:t>
    </dgm:pt>
    <dgm:pt modelId="{01FEF569-9161-4972-9F32-639A07D6E582}" type="parTrans" cxnId="{358404F8-8FC1-48FE-963B-94DAB92E0C08}">
      <dgm:prSet/>
      <dgm:spPr/>
      <dgm:t>
        <a:bodyPr/>
        <a:lstStyle/>
        <a:p>
          <a:endParaRPr lang="en-US"/>
        </a:p>
      </dgm:t>
    </dgm:pt>
    <dgm:pt modelId="{9B16D8FE-969B-4432-9108-63B22599035F}" type="sibTrans" cxnId="{358404F8-8FC1-48FE-963B-94DAB92E0C08}">
      <dgm:prSet/>
      <dgm:spPr/>
      <dgm:t>
        <a:bodyPr/>
        <a:lstStyle/>
        <a:p>
          <a:endParaRPr lang="en-US"/>
        </a:p>
      </dgm:t>
    </dgm:pt>
    <dgm:pt modelId="{B7795092-4801-7F4A-BCD5-1EFD3E628AD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Avoid "Green Washing"</a:t>
          </a:r>
        </a:p>
      </dgm:t>
    </dgm:pt>
    <dgm:pt modelId="{3DA93871-0929-3A4A-B714-3883D35A652A}" type="parTrans" cxnId="{4AA59407-E09D-B440-A892-1E63B3A44E78}">
      <dgm:prSet/>
      <dgm:spPr/>
      <dgm:t>
        <a:bodyPr/>
        <a:lstStyle/>
        <a:p>
          <a:endParaRPr lang="en-US"/>
        </a:p>
      </dgm:t>
    </dgm:pt>
    <dgm:pt modelId="{363A17E2-285F-D54C-800D-E3B189E50F23}" type="sibTrans" cxnId="{4AA59407-E09D-B440-A892-1E63B3A44E78}">
      <dgm:prSet/>
      <dgm:spPr/>
      <dgm:t>
        <a:bodyPr/>
        <a:lstStyle/>
        <a:p>
          <a:endParaRPr lang="en-US"/>
        </a:p>
      </dgm:t>
    </dgm:pt>
    <dgm:pt modelId="{FA9EC9ED-7FA9-B84D-8C7A-E73F46880E0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Boost collaboration / synergy</a:t>
          </a:r>
        </a:p>
      </dgm:t>
    </dgm:pt>
    <dgm:pt modelId="{ED5E8C49-05C5-D342-97EE-93018419D24E}" type="parTrans" cxnId="{8C12D5B2-88C2-E148-97EB-3BB4C57BEF1C}">
      <dgm:prSet/>
      <dgm:spPr/>
      <dgm:t>
        <a:bodyPr/>
        <a:lstStyle/>
        <a:p>
          <a:endParaRPr lang="en-US"/>
        </a:p>
      </dgm:t>
    </dgm:pt>
    <dgm:pt modelId="{C128290E-E9D4-BE46-A061-9CD8EECA4F28}" type="sibTrans" cxnId="{8C12D5B2-88C2-E148-97EB-3BB4C57BEF1C}">
      <dgm:prSet/>
      <dgm:spPr/>
      <dgm:t>
        <a:bodyPr/>
        <a:lstStyle/>
        <a:p>
          <a:endParaRPr lang="en-US"/>
        </a:p>
      </dgm:t>
    </dgm:pt>
    <dgm:pt modelId="{9A731093-916E-504F-BE03-5128855F74F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Quantify Social Return on Investment</a:t>
          </a:r>
        </a:p>
      </dgm:t>
    </dgm:pt>
    <dgm:pt modelId="{F18E0E0B-5938-1445-AB20-728C3298FAA3}" type="parTrans" cxnId="{98D8B5B5-8D97-B940-8591-3AD64DCC3738}">
      <dgm:prSet/>
      <dgm:spPr/>
      <dgm:t>
        <a:bodyPr/>
        <a:lstStyle/>
        <a:p>
          <a:endParaRPr lang="en-US"/>
        </a:p>
      </dgm:t>
    </dgm:pt>
    <dgm:pt modelId="{FC821342-55FD-ED4C-B0AA-B9302A1B966F}" type="sibTrans" cxnId="{98D8B5B5-8D97-B940-8591-3AD64DCC3738}">
      <dgm:prSet/>
      <dgm:spPr/>
      <dgm:t>
        <a:bodyPr/>
        <a:lstStyle/>
        <a:p>
          <a:endParaRPr lang="en-US"/>
        </a:p>
      </dgm:t>
    </dgm:pt>
    <dgm:pt modelId="{7C9B7825-F921-3B41-8038-9CD41221FD0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Prioritize Human Well-being</a:t>
          </a:r>
        </a:p>
      </dgm:t>
    </dgm:pt>
    <dgm:pt modelId="{E09FF741-EADC-C940-BB31-48F005784A0B}" type="parTrans" cxnId="{EC5E884C-5BF9-B04E-95E3-ED290D90D81C}">
      <dgm:prSet/>
      <dgm:spPr/>
      <dgm:t>
        <a:bodyPr/>
        <a:lstStyle/>
        <a:p>
          <a:endParaRPr lang="en-US"/>
        </a:p>
      </dgm:t>
    </dgm:pt>
    <dgm:pt modelId="{2FA197F8-C472-7743-B82C-FB15171C9BA3}" type="sibTrans" cxnId="{EC5E884C-5BF9-B04E-95E3-ED290D90D81C}">
      <dgm:prSet/>
      <dgm:spPr/>
      <dgm:t>
        <a:bodyPr/>
        <a:lstStyle/>
        <a:p>
          <a:endParaRPr lang="en-US"/>
        </a:p>
      </dgm:t>
    </dgm:pt>
    <dgm:pt modelId="{25FDA320-3321-2245-8669-7BA4A7B0E35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Preserve the PEOPLE AND THE Planet </a:t>
          </a:r>
        </a:p>
      </dgm:t>
    </dgm:pt>
    <dgm:pt modelId="{96AB25E4-55AC-394F-A94D-0AC2645A4647}" type="parTrans" cxnId="{EA1B020B-2FD3-2C49-85F8-1ED47274BDEB}">
      <dgm:prSet/>
      <dgm:spPr/>
      <dgm:t>
        <a:bodyPr/>
        <a:lstStyle/>
        <a:p>
          <a:endParaRPr lang="en-US"/>
        </a:p>
      </dgm:t>
    </dgm:pt>
    <dgm:pt modelId="{D1C3EBFB-BD7B-1E40-86C0-7D6ADFC01772}" type="sibTrans" cxnId="{EA1B020B-2FD3-2C49-85F8-1ED47274BDEB}">
      <dgm:prSet/>
      <dgm:spPr/>
      <dgm:t>
        <a:bodyPr/>
        <a:lstStyle/>
        <a:p>
          <a:endParaRPr lang="en-US"/>
        </a:p>
      </dgm:t>
    </dgm:pt>
    <dgm:pt modelId="{9CE22FF9-F006-4C5D-A323-B691B7021B4C}" type="pres">
      <dgm:prSet presAssocID="{834FFFE6-3321-40B5-86C6-249D4FC4EE6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E2DAC8-7963-CF4F-B6E1-E8DD96B7720F}" type="pres">
      <dgm:prSet presAssocID="{7C9B7825-F921-3B41-8038-9CD41221FD06}" presName="compNode" presStyleCnt="0"/>
      <dgm:spPr/>
    </dgm:pt>
    <dgm:pt modelId="{9133630D-9C27-D44F-89E4-0791FC0BA228}" type="pres">
      <dgm:prSet presAssocID="{7C9B7825-F921-3B41-8038-9CD41221FD06}" presName="iconBgRect" presStyleLbl="bgShp" presStyleIdx="0" presStyleCnt="6"/>
      <dgm:spPr/>
    </dgm:pt>
    <dgm:pt modelId="{1E21B388-DCA6-9D45-847A-41A921462E40}" type="pres">
      <dgm:prSet presAssocID="{7C9B7825-F921-3B41-8038-9CD41221FD06}" presName="iconRect" presStyleLbl="node1" presStyleIdx="0" presStyleCnt="6" custAng="54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A87E937-4D75-5749-8F87-03E8CDF96432}" type="pres">
      <dgm:prSet presAssocID="{7C9B7825-F921-3B41-8038-9CD41221FD06}" presName="spaceRect" presStyleCnt="0"/>
      <dgm:spPr/>
    </dgm:pt>
    <dgm:pt modelId="{9B7C8ADC-61EA-6140-8B7E-60B389407BA7}" type="pres">
      <dgm:prSet presAssocID="{7C9B7825-F921-3B41-8038-9CD41221FD06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C84AC8D-4EC9-974E-B9E1-C801857ADE2F}" type="pres">
      <dgm:prSet presAssocID="{2FA197F8-C472-7743-B82C-FB15171C9BA3}" presName="sibTrans" presStyleCnt="0"/>
      <dgm:spPr/>
    </dgm:pt>
    <dgm:pt modelId="{7E5CE489-2412-436C-B03C-4451FA53A114}" type="pres">
      <dgm:prSet presAssocID="{CC1FBC7B-2C72-4A53-93C1-9A6C8811B482}" presName="compNode" presStyleCnt="0"/>
      <dgm:spPr/>
    </dgm:pt>
    <dgm:pt modelId="{9D6ED838-C28C-4B3E-A2E3-B030EB4F5616}" type="pres">
      <dgm:prSet presAssocID="{CC1FBC7B-2C72-4A53-93C1-9A6C8811B482}" presName="iconBgRect" presStyleLbl="bgShp" presStyleIdx="1" presStyleCnt="6"/>
      <dgm:spPr/>
    </dgm:pt>
    <dgm:pt modelId="{83E6402F-9FD3-49BF-A087-BF9716056890}" type="pres">
      <dgm:prSet presAssocID="{CC1FBC7B-2C72-4A53-93C1-9A6C8811B482}" presName="iconRect" presStyleLbl="nod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7B87928F-A829-40AD-A0AB-42FBD0213657}" type="pres">
      <dgm:prSet presAssocID="{CC1FBC7B-2C72-4A53-93C1-9A6C8811B482}" presName="spaceRect" presStyleCnt="0"/>
      <dgm:spPr/>
    </dgm:pt>
    <dgm:pt modelId="{7C13D7A6-38E0-4336-8802-40C9A27D60ED}" type="pres">
      <dgm:prSet presAssocID="{CC1FBC7B-2C72-4A53-93C1-9A6C8811B482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A2D8532-0EFA-4866-A1EC-8A392AAD57CB}" type="pres">
      <dgm:prSet presAssocID="{9B16D8FE-969B-4432-9108-63B22599035F}" presName="sibTrans" presStyleCnt="0"/>
      <dgm:spPr/>
    </dgm:pt>
    <dgm:pt modelId="{C53D3E27-6B6C-45AC-BDCF-F537A54FAAD7}" type="pres">
      <dgm:prSet presAssocID="{B7795092-4801-7F4A-BCD5-1EFD3E628AD9}" presName="compNode" presStyleCnt="0"/>
      <dgm:spPr/>
    </dgm:pt>
    <dgm:pt modelId="{D240F9DB-8467-4C1B-909C-04C72AB21C80}" type="pres">
      <dgm:prSet presAssocID="{B7795092-4801-7F4A-BCD5-1EFD3E628AD9}" presName="iconBgRect" presStyleLbl="bgShp" presStyleIdx="2" presStyleCnt="6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552FDB12-CB1C-4B55-BE86-88506B4A73B4}" type="pres">
      <dgm:prSet presAssocID="{B7795092-4801-7F4A-BCD5-1EFD3E628AD9}" presName="iconRect" presStyleLbl="node1" presStyleIdx="2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DD50C762-986D-482A-946F-7942C94B317A}" type="pres">
      <dgm:prSet presAssocID="{B7795092-4801-7F4A-BCD5-1EFD3E628AD9}" presName="spaceRect" presStyleCnt="0"/>
      <dgm:spPr/>
    </dgm:pt>
    <dgm:pt modelId="{F0284A30-11CB-45DB-B339-9A360B79061C}" type="pres">
      <dgm:prSet presAssocID="{B7795092-4801-7F4A-BCD5-1EFD3E628AD9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B9DB05E-E521-4A95-91F3-C0FDAC97E691}" type="pres">
      <dgm:prSet presAssocID="{363A17E2-285F-D54C-800D-E3B189E50F23}" presName="sibTrans" presStyleCnt="0"/>
      <dgm:spPr/>
    </dgm:pt>
    <dgm:pt modelId="{B894F8BD-897A-4147-87FB-963BDFB265A4}" type="pres">
      <dgm:prSet presAssocID="{FA9EC9ED-7FA9-B84D-8C7A-E73F46880E0C}" presName="compNode" presStyleCnt="0"/>
      <dgm:spPr/>
    </dgm:pt>
    <dgm:pt modelId="{A9CFAAF0-844C-404D-B76D-A5716984E645}" type="pres">
      <dgm:prSet presAssocID="{FA9EC9ED-7FA9-B84D-8C7A-E73F46880E0C}" presName="iconBgRect" presStyleLbl="bgShp" presStyleIdx="3" presStyleCnt="6"/>
      <dgm:spPr/>
    </dgm:pt>
    <dgm:pt modelId="{985ADCA5-305D-48DF-9BE5-A0778F193141}" type="pres">
      <dgm:prSet presAssocID="{FA9EC9ED-7FA9-B84D-8C7A-E73F46880E0C}" presName="iconRect" presStyleLbl="node1" presStyleIdx="3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99AAF57-C465-4D81-BF7B-3B4F5491DF4A}" type="pres">
      <dgm:prSet presAssocID="{FA9EC9ED-7FA9-B84D-8C7A-E73F46880E0C}" presName="spaceRect" presStyleCnt="0"/>
      <dgm:spPr/>
    </dgm:pt>
    <dgm:pt modelId="{A1B555BA-AFC8-417B-9506-0DFEDE34F8FA}" type="pres">
      <dgm:prSet presAssocID="{FA9EC9ED-7FA9-B84D-8C7A-E73F46880E0C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2686ECA-E12D-4932-BDAC-D57BBDCDEDD0}" type="pres">
      <dgm:prSet presAssocID="{C128290E-E9D4-BE46-A061-9CD8EECA4F28}" presName="sibTrans" presStyleCnt="0"/>
      <dgm:spPr/>
    </dgm:pt>
    <dgm:pt modelId="{C6602BD3-5946-F848-BB2B-51C22B9CF053}" type="pres">
      <dgm:prSet presAssocID="{25FDA320-3321-2245-8669-7BA4A7B0E357}" presName="compNode" presStyleCnt="0"/>
      <dgm:spPr/>
    </dgm:pt>
    <dgm:pt modelId="{4FE1A5DF-1A79-AE48-A4A0-A59FF0A83CB2}" type="pres">
      <dgm:prSet presAssocID="{25FDA320-3321-2245-8669-7BA4A7B0E357}" presName="iconBgRect" presStyleLbl="bgShp" presStyleIdx="4" presStyleCnt="6"/>
      <dgm:spPr/>
    </dgm:pt>
    <dgm:pt modelId="{50277387-97B3-A747-81E5-460544A80DB8}" type="pres">
      <dgm:prSet presAssocID="{25FDA320-3321-2245-8669-7BA4A7B0E357}" presName="iconRect" presStyleLbl="node1" presStyleIdx="4" presStyleCnt="6" custScaleX="110000" custScaleY="110000"/>
      <dgm:spPr>
        <a:blipFill>
          <a:blip xmlns:r="http://schemas.openxmlformats.org/officeDocument/2006/relationships"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276A356-FACF-FF4F-BAC6-E0C5FCB05463}" type="pres">
      <dgm:prSet presAssocID="{25FDA320-3321-2245-8669-7BA4A7B0E357}" presName="spaceRect" presStyleCnt="0"/>
      <dgm:spPr/>
    </dgm:pt>
    <dgm:pt modelId="{4C881F0B-08AB-2144-A995-B5263126F774}" type="pres">
      <dgm:prSet presAssocID="{25FDA320-3321-2245-8669-7BA4A7B0E357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67D202D-8FFA-AE47-A9DD-1EA824ECFCB2}" type="pres">
      <dgm:prSet presAssocID="{D1C3EBFB-BD7B-1E40-86C0-7D6ADFC01772}" presName="sibTrans" presStyleCnt="0"/>
      <dgm:spPr/>
    </dgm:pt>
    <dgm:pt modelId="{4BE767D4-9D16-3641-848A-4E4AD65A153F}" type="pres">
      <dgm:prSet presAssocID="{9A731093-916E-504F-BE03-5128855F74F7}" presName="compNode" presStyleCnt="0"/>
      <dgm:spPr/>
    </dgm:pt>
    <dgm:pt modelId="{4CE0C262-33B8-9C4B-8DD3-DC43A0264DBD}" type="pres">
      <dgm:prSet presAssocID="{9A731093-916E-504F-BE03-5128855F74F7}" presName="iconBgRect" presStyleLbl="bgShp" presStyleIdx="5" presStyleCnt="6"/>
      <dgm:spPr>
        <a:solidFill>
          <a:schemeClr val="accent5"/>
        </a:solidFill>
      </dgm:spPr>
    </dgm:pt>
    <dgm:pt modelId="{502F9050-9DDA-C443-99AE-6B9D0875D8F8}" type="pres">
      <dgm:prSet presAssocID="{9A731093-916E-504F-BE03-5128855F74F7}" presName="iconRect" presStyleLbl="node1" presStyleIdx="5" presStyleCnt="6"/>
      <dgm:spPr>
        <a:solidFill>
          <a:schemeClr val="accent5"/>
        </a:solidFill>
      </dgm:spPr>
    </dgm:pt>
    <dgm:pt modelId="{A5E054D6-4390-3B4E-8FBE-917EE78E5062}" type="pres">
      <dgm:prSet presAssocID="{9A731093-916E-504F-BE03-5128855F74F7}" presName="spaceRect" presStyleCnt="0"/>
      <dgm:spPr/>
    </dgm:pt>
    <dgm:pt modelId="{FAFD55E9-DCA9-524E-AA63-085C98D7BDBE}" type="pres">
      <dgm:prSet presAssocID="{9A731093-916E-504F-BE03-5128855F74F7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A59407-E09D-B440-A892-1E63B3A44E78}" srcId="{834FFFE6-3321-40B5-86C6-249D4FC4EE6F}" destId="{B7795092-4801-7F4A-BCD5-1EFD3E628AD9}" srcOrd="2" destOrd="0" parTransId="{3DA93871-0929-3A4A-B714-3883D35A652A}" sibTransId="{363A17E2-285F-D54C-800D-E3B189E50F23}"/>
    <dgm:cxn modelId="{EC5E884C-5BF9-B04E-95E3-ED290D90D81C}" srcId="{834FFFE6-3321-40B5-86C6-249D4FC4EE6F}" destId="{7C9B7825-F921-3B41-8038-9CD41221FD06}" srcOrd="0" destOrd="0" parTransId="{E09FF741-EADC-C940-BB31-48F005784A0B}" sibTransId="{2FA197F8-C472-7743-B82C-FB15171C9BA3}"/>
    <dgm:cxn modelId="{4FCD3EB9-BC7F-A642-BF7E-F976035D59AB}" type="presOf" srcId="{25FDA320-3321-2245-8669-7BA4A7B0E357}" destId="{4C881F0B-08AB-2144-A995-B5263126F774}" srcOrd="0" destOrd="0" presId="urn:microsoft.com/office/officeart/2018/5/layout/IconCircleLabelList"/>
    <dgm:cxn modelId="{53DCC735-5E5D-9146-802F-CDDF5EBCBE10}" type="presOf" srcId="{FA9EC9ED-7FA9-B84D-8C7A-E73F46880E0C}" destId="{A1B555BA-AFC8-417B-9506-0DFEDE34F8FA}" srcOrd="0" destOrd="0" presId="urn:microsoft.com/office/officeart/2018/5/layout/IconCircleLabelList"/>
    <dgm:cxn modelId="{40281387-E742-C24B-88E9-3CE877B266D0}" type="presOf" srcId="{834FFFE6-3321-40B5-86C6-249D4FC4EE6F}" destId="{9CE22FF9-F006-4C5D-A323-B691B7021B4C}" srcOrd="0" destOrd="0" presId="urn:microsoft.com/office/officeart/2018/5/layout/IconCircleLabelList"/>
    <dgm:cxn modelId="{98D8B5B5-8D97-B940-8591-3AD64DCC3738}" srcId="{834FFFE6-3321-40B5-86C6-249D4FC4EE6F}" destId="{9A731093-916E-504F-BE03-5128855F74F7}" srcOrd="5" destOrd="0" parTransId="{F18E0E0B-5938-1445-AB20-728C3298FAA3}" sibTransId="{FC821342-55FD-ED4C-B0AA-B9302A1B966F}"/>
    <dgm:cxn modelId="{8C12D5B2-88C2-E148-97EB-3BB4C57BEF1C}" srcId="{834FFFE6-3321-40B5-86C6-249D4FC4EE6F}" destId="{FA9EC9ED-7FA9-B84D-8C7A-E73F46880E0C}" srcOrd="3" destOrd="0" parTransId="{ED5E8C49-05C5-D342-97EE-93018419D24E}" sibTransId="{C128290E-E9D4-BE46-A061-9CD8EECA4F28}"/>
    <dgm:cxn modelId="{EA1B020B-2FD3-2C49-85F8-1ED47274BDEB}" srcId="{834FFFE6-3321-40B5-86C6-249D4FC4EE6F}" destId="{25FDA320-3321-2245-8669-7BA4A7B0E357}" srcOrd="4" destOrd="0" parTransId="{96AB25E4-55AC-394F-A94D-0AC2645A4647}" sibTransId="{D1C3EBFB-BD7B-1E40-86C0-7D6ADFC01772}"/>
    <dgm:cxn modelId="{DF0B3855-721C-064E-B335-3AD17E73AF7D}" type="presOf" srcId="{7C9B7825-F921-3B41-8038-9CD41221FD06}" destId="{9B7C8ADC-61EA-6140-8B7E-60B389407BA7}" srcOrd="0" destOrd="0" presId="urn:microsoft.com/office/officeart/2018/5/layout/IconCircleLabelList"/>
    <dgm:cxn modelId="{358404F8-8FC1-48FE-963B-94DAB92E0C08}" srcId="{834FFFE6-3321-40B5-86C6-249D4FC4EE6F}" destId="{CC1FBC7B-2C72-4A53-93C1-9A6C8811B482}" srcOrd="1" destOrd="0" parTransId="{01FEF569-9161-4972-9F32-639A07D6E582}" sibTransId="{9B16D8FE-969B-4432-9108-63B22599035F}"/>
    <dgm:cxn modelId="{DD4D731F-737D-E846-A0CA-379D769B666C}" type="presOf" srcId="{B7795092-4801-7F4A-BCD5-1EFD3E628AD9}" destId="{F0284A30-11CB-45DB-B339-9A360B79061C}" srcOrd="0" destOrd="0" presId="urn:microsoft.com/office/officeart/2018/5/layout/IconCircleLabelList"/>
    <dgm:cxn modelId="{42FC6BF9-F258-8F45-8DFC-4FE1E74D8E02}" type="presOf" srcId="{9A731093-916E-504F-BE03-5128855F74F7}" destId="{FAFD55E9-DCA9-524E-AA63-085C98D7BDBE}" srcOrd="0" destOrd="0" presId="urn:microsoft.com/office/officeart/2018/5/layout/IconCircleLabelList"/>
    <dgm:cxn modelId="{F83D7542-4D17-AE40-A2EF-D9FF942C904E}" type="presOf" srcId="{CC1FBC7B-2C72-4A53-93C1-9A6C8811B482}" destId="{7C13D7A6-38E0-4336-8802-40C9A27D60ED}" srcOrd="0" destOrd="0" presId="urn:microsoft.com/office/officeart/2018/5/layout/IconCircleLabelList"/>
    <dgm:cxn modelId="{93CFDD44-61B5-E547-B907-D0101595F0C5}" type="presParOf" srcId="{9CE22FF9-F006-4C5D-A323-B691B7021B4C}" destId="{A4E2DAC8-7963-CF4F-B6E1-E8DD96B7720F}" srcOrd="0" destOrd="0" presId="urn:microsoft.com/office/officeart/2018/5/layout/IconCircleLabelList"/>
    <dgm:cxn modelId="{62DE055C-5A28-F440-A813-E6244C9A46DD}" type="presParOf" srcId="{A4E2DAC8-7963-CF4F-B6E1-E8DD96B7720F}" destId="{9133630D-9C27-D44F-89E4-0791FC0BA228}" srcOrd="0" destOrd="0" presId="urn:microsoft.com/office/officeart/2018/5/layout/IconCircleLabelList"/>
    <dgm:cxn modelId="{928FC18F-8A87-F443-B0E2-48EFC665FE44}" type="presParOf" srcId="{A4E2DAC8-7963-CF4F-B6E1-E8DD96B7720F}" destId="{1E21B388-DCA6-9D45-847A-41A921462E40}" srcOrd="1" destOrd="0" presId="urn:microsoft.com/office/officeart/2018/5/layout/IconCircleLabelList"/>
    <dgm:cxn modelId="{84D31683-B5A7-9F49-8F03-A6820C0329C5}" type="presParOf" srcId="{A4E2DAC8-7963-CF4F-B6E1-E8DD96B7720F}" destId="{1A87E937-4D75-5749-8F87-03E8CDF96432}" srcOrd="2" destOrd="0" presId="urn:microsoft.com/office/officeart/2018/5/layout/IconCircleLabelList"/>
    <dgm:cxn modelId="{28DF1B08-7091-BB43-BACB-1ACBE90DC42A}" type="presParOf" srcId="{A4E2DAC8-7963-CF4F-B6E1-E8DD96B7720F}" destId="{9B7C8ADC-61EA-6140-8B7E-60B389407BA7}" srcOrd="3" destOrd="0" presId="urn:microsoft.com/office/officeart/2018/5/layout/IconCircleLabelList"/>
    <dgm:cxn modelId="{8D3EFF40-8C05-2946-A413-C624B5D635EE}" type="presParOf" srcId="{9CE22FF9-F006-4C5D-A323-B691B7021B4C}" destId="{3C84AC8D-4EC9-974E-B9E1-C801857ADE2F}" srcOrd="1" destOrd="0" presId="urn:microsoft.com/office/officeart/2018/5/layout/IconCircleLabelList"/>
    <dgm:cxn modelId="{6693437B-76CC-AE4E-B933-30DDE7A6385C}" type="presParOf" srcId="{9CE22FF9-F006-4C5D-A323-B691B7021B4C}" destId="{7E5CE489-2412-436C-B03C-4451FA53A114}" srcOrd="2" destOrd="0" presId="urn:microsoft.com/office/officeart/2018/5/layout/IconCircleLabelList"/>
    <dgm:cxn modelId="{307605EB-5B14-CF47-9475-21CA8A9C022B}" type="presParOf" srcId="{7E5CE489-2412-436C-B03C-4451FA53A114}" destId="{9D6ED838-C28C-4B3E-A2E3-B030EB4F5616}" srcOrd="0" destOrd="0" presId="urn:microsoft.com/office/officeart/2018/5/layout/IconCircleLabelList"/>
    <dgm:cxn modelId="{59B4E905-3BC9-3C4B-9BFF-B12D0C268152}" type="presParOf" srcId="{7E5CE489-2412-436C-B03C-4451FA53A114}" destId="{83E6402F-9FD3-49BF-A087-BF9716056890}" srcOrd="1" destOrd="0" presId="urn:microsoft.com/office/officeart/2018/5/layout/IconCircleLabelList"/>
    <dgm:cxn modelId="{AF7BBCB1-CA1A-7A49-866C-A9865DC98C9A}" type="presParOf" srcId="{7E5CE489-2412-436C-B03C-4451FA53A114}" destId="{7B87928F-A829-40AD-A0AB-42FBD0213657}" srcOrd="2" destOrd="0" presId="urn:microsoft.com/office/officeart/2018/5/layout/IconCircleLabelList"/>
    <dgm:cxn modelId="{430FC3EA-C9E7-7240-8D25-42B1F977451B}" type="presParOf" srcId="{7E5CE489-2412-436C-B03C-4451FA53A114}" destId="{7C13D7A6-38E0-4336-8802-40C9A27D60ED}" srcOrd="3" destOrd="0" presId="urn:microsoft.com/office/officeart/2018/5/layout/IconCircleLabelList"/>
    <dgm:cxn modelId="{DF0760B4-A97F-DB49-8276-936C2F2F133E}" type="presParOf" srcId="{9CE22FF9-F006-4C5D-A323-B691B7021B4C}" destId="{2A2D8532-0EFA-4866-A1EC-8A392AAD57CB}" srcOrd="3" destOrd="0" presId="urn:microsoft.com/office/officeart/2018/5/layout/IconCircleLabelList"/>
    <dgm:cxn modelId="{700127F2-76B2-C94C-8755-A6F3B219FF65}" type="presParOf" srcId="{9CE22FF9-F006-4C5D-A323-B691B7021B4C}" destId="{C53D3E27-6B6C-45AC-BDCF-F537A54FAAD7}" srcOrd="4" destOrd="0" presId="urn:microsoft.com/office/officeart/2018/5/layout/IconCircleLabelList"/>
    <dgm:cxn modelId="{60826B62-3810-A84A-B119-D0506DDBEBCB}" type="presParOf" srcId="{C53D3E27-6B6C-45AC-BDCF-F537A54FAAD7}" destId="{D240F9DB-8467-4C1B-909C-04C72AB21C80}" srcOrd="0" destOrd="0" presId="urn:microsoft.com/office/officeart/2018/5/layout/IconCircleLabelList"/>
    <dgm:cxn modelId="{6C21CD17-8C05-F24C-BFA0-D6BD77EE43C7}" type="presParOf" srcId="{C53D3E27-6B6C-45AC-BDCF-F537A54FAAD7}" destId="{552FDB12-CB1C-4B55-BE86-88506B4A73B4}" srcOrd="1" destOrd="0" presId="urn:microsoft.com/office/officeart/2018/5/layout/IconCircleLabelList"/>
    <dgm:cxn modelId="{1F28ADB2-6218-5C4A-97C1-0935CF21BB90}" type="presParOf" srcId="{C53D3E27-6B6C-45AC-BDCF-F537A54FAAD7}" destId="{DD50C762-986D-482A-946F-7942C94B317A}" srcOrd="2" destOrd="0" presId="urn:microsoft.com/office/officeart/2018/5/layout/IconCircleLabelList"/>
    <dgm:cxn modelId="{3BC5DBBA-F5A4-F045-8C81-49AD9B429D69}" type="presParOf" srcId="{C53D3E27-6B6C-45AC-BDCF-F537A54FAAD7}" destId="{F0284A30-11CB-45DB-B339-9A360B79061C}" srcOrd="3" destOrd="0" presId="urn:microsoft.com/office/officeart/2018/5/layout/IconCircleLabelList"/>
    <dgm:cxn modelId="{4CDECDD8-82E0-2245-90F7-7DEB8DB81BB6}" type="presParOf" srcId="{9CE22FF9-F006-4C5D-A323-B691B7021B4C}" destId="{1B9DB05E-E521-4A95-91F3-C0FDAC97E691}" srcOrd="5" destOrd="0" presId="urn:microsoft.com/office/officeart/2018/5/layout/IconCircleLabelList"/>
    <dgm:cxn modelId="{E1D418BC-B50F-BA41-B58C-6F32E1EB5DE6}" type="presParOf" srcId="{9CE22FF9-F006-4C5D-A323-B691B7021B4C}" destId="{B894F8BD-897A-4147-87FB-963BDFB265A4}" srcOrd="6" destOrd="0" presId="urn:microsoft.com/office/officeart/2018/5/layout/IconCircleLabelList"/>
    <dgm:cxn modelId="{61153DBC-ADAA-C84A-9726-11AB39F0ECB4}" type="presParOf" srcId="{B894F8BD-897A-4147-87FB-963BDFB265A4}" destId="{A9CFAAF0-844C-404D-B76D-A5716984E645}" srcOrd="0" destOrd="0" presId="urn:microsoft.com/office/officeart/2018/5/layout/IconCircleLabelList"/>
    <dgm:cxn modelId="{3340FE4D-0DB0-5B4C-BFFF-8B4EF06BF4C3}" type="presParOf" srcId="{B894F8BD-897A-4147-87FB-963BDFB265A4}" destId="{985ADCA5-305D-48DF-9BE5-A0778F193141}" srcOrd="1" destOrd="0" presId="urn:microsoft.com/office/officeart/2018/5/layout/IconCircleLabelList"/>
    <dgm:cxn modelId="{CA3776DC-AB8E-4D48-977B-49D889A4621A}" type="presParOf" srcId="{B894F8BD-897A-4147-87FB-963BDFB265A4}" destId="{199AAF57-C465-4D81-BF7B-3B4F5491DF4A}" srcOrd="2" destOrd="0" presId="urn:microsoft.com/office/officeart/2018/5/layout/IconCircleLabelList"/>
    <dgm:cxn modelId="{780365A9-AAA6-EB4F-8A87-17785F31E119}" type="presParOf" srcId="{B894F8BD-897A-4147-87FB-963BDFB265A4}" destId="{A1B555BA-AFC8-417B-9506-0DFEDE34F8FA}" srcOrd="3" destOrd="0" presId="urn:microsoft.com/office/officeart/2018/5/layout/IconCircleLabelList"/>
    <dgm:cxn modelId="{1E489C59-F48B-C54A-9A84-073D875052BD}" type="presParOf" srcId="{9CE22FF9-F006-4C5D-A323-B691B7021B4C}" destId="{D2686ECA-E12D-4932-BDAC-D57BBDCDEDD0}" srcOrd="7" destOrd="0" presId="urn:microsoft.com/office/officeart/2018/5/layout/IconCircleLabelList"/>
    <dgm:cxn modelId="{81C88F85-3C50-424F-A6D2-410E626E5B0A}" type="presParOf" srcId="{9CE22FF9-F006-4C5D-A323-B691B7021B4C}" destId="{C6602BD3-5946-F848-BB2B-51C22B9CF053}" srcOrd="8" destOrd="0" presId="urn:microsoft.com/office/officeart/2018/5/layout/IconCircleLabelList"/>
    <dgm:cxn modelId="{6E44BC23-99BE-F54E-9E91-D29D184E41D3}" type="presParOf" srcId="{C6602BD3-5946-F848-BB2B-51C22B9CF053}" destId="{4FE1A5DF-1A79-AE48-A4A0-A59FF0A83CB2}" srcOrd="0" destOrd="0" presId="urn:microsoft.com/office/officeart/2018/5/layout/IconCircleLabelList"/>
    <dgm:cxn modelId="{F3CD48CD-49A1-7342-A540-5DCF8DD3CF0A}" type="presParOf" srcId="{C6602BD3-5946-F848-BB2B-51C22B9CF053}" destId="{50277387-97B3-A747-81E5-460544A80DB8}" srcOrd="1" destOrd="0" presId="urn:microsoft.com/office/officeart/2018/5/layout/IconCircleLabelList"/>
    <dgm:cxn modelId="{240E3F42-DDDE-8449-9EB0-166F1FB7C4E9}" type="presParOf" srcId="{C6602BD3-5946-F848-BB2B-51C22B9CF053}" destId="{1276A356-FACF-FF4F-BAC6-E0C5FCB05463}" srcOrd="2" destOrd="0" presId="urn:microsoft.com/office/officeart/2018/5/layout/IconCircleLabelList"/>
    <dgm:cxn modelId="{AE3ECCEA-C0BF-0045-91F4-7E50E1C2CA4F}" type="presParOf" srcId="{C6602BD3-5946-F848-BB2B-51C22B9CF053}" destId="{4C881F0B-08AB-2144-A995-B5263126F774}" srcOrd="3" destOrd="0" presId="urn:microsoft.com/office/officeart/2018/5/layout/IconCircleLabelList"/>
    <dgm:cxn modelId="{59A6C1F4-5815-9D40-8085-43EF855434BE}" type="presParOf" srcId="{9CE22FF9-F006-4C5D-A323-B691B7021B4C}" destId="{067D202D-8FFA-AE47-A9DD-1EA824ECFCB2}" srcOrd="9" destOrd="0" presId="urn:microsoft.com/office/officeart/2018/5/layout/IconCircleLabelList"/>
    <dgm:cxn modelId="{C088C2C3-9B92-3F4D-B581-EF553DECABC4}" type="presParOf" srcId="{9CE22FF9-F006-4C5D-A323-B691B7021B4C}" destId="{4BE767D4-9D16-3641-848A-4E4AD65A153F}" srcOrd="10" destOrd="0" presId="urn:microsoft.com/office/officeart/2018/5/layout/IconCircleLabelList"/>
    <dgm:cxn modelId="{EBA413AB-8BB0-0C4D-B40B-0BD2E35E65C2}" type="presParOf" srcId="{4BE767D4-9D16-3641-848A-4E4AD65A153F}" destId="{4CE0C262-33B8-9C4B-8DD3-DC43A0264DBD}" srcOrd="0" destOrd="0" presId="urn:microsoft.com/office/officeart/2018/5/layout/IconCircleLabelList"/>
    <dgm:cxn modelId="{9EA68A88-9026-B147-A90E-03FC5B0EAB20}" type="presParOf" srcId="{4BE767D4-9D16-3641-848A-4E4AD65A153F}" destId="{502F9050-9DDA-C443-99AE-6B9D0875D8F8}" srcOrd="1" destOrd="0" presId="urn:microsoft.com/office/officeart/2018/5/layout/IconCircleLabelList"/>
    <dgm:cxn modelId="{9A2984A0-96C8-5A48-AA06-AF84C3065C85}" type="presParOf" srcId="{4BE767D4-9D16-3641-848A-4E4AD65A153F}" destId="{A5E054D6-4390-3B4E-8FBE-917EE78E5062}" srcOrd="2" destOrd="0" presId="urn:microsoft.com/office/officeart/2018/5/layout/IconCircleLabelList"/>
    <dgm:cxn modelId="{1CB1E974-4346-8D4F-A17A-6096D08F0DB6}" type="presParOf" srcId="{4BE767D4-9D16-3641-848A-4E4AD65A153F}" destId="{FAFD55E9-DCA9-524E-AA63-085C98D7BDB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C6998E-B6DE-4586-8EAA-ADECDC47E3E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89CED60-9148-454C-9733-FC7DCB4B96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Naming convention to uniquely identify data sources</a:t>
          </a:r>
        </a:p>
      </dgm:t>
    </dgm:pt>
    <dgm:pt modelId="{0C6B4547-F572-47AF-B8F1-0F522B8151E1}" type="parTrans" cxnId="{AB5F9CBA-DE18-4D10-B0E6-D3CFC55FB98A}">
      <dgm:prSet/>
      <dgm:spPr/>
      <dgm:t>
        <a:bodyPr/>
        <a:lstStyle/>
        <a:p>
          <a:endParaRPr lang="en-US"/>
        </a:p>
      </dgm:t>
    </dgm:pt>
    <dgm:pt modelId="{1542A9EA-136E-4021-BC78-EE4741FBF3D2}" type="sibTrans" cxnId="{AB5F9CBA-DE18-4D10-B0E6-D3CFC55FB98A}">
      <dgm:prSet/>
      <dgm:spPr/>
      <dgm:t>
        <a:bodyPr/>
        <a:lstStyle/>
        <a:p>
          <a:endParaRPr lang="en-US"/>
        </a:p>
      </dgm:t>
    </dgm:pt>
    <dgm:pt modelId="{2C618126-086E-439C-9078-6274089DB8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/>
            <a:t>Income, demographics:</a:t>
          </a:r>
        </a:p>
        <a:p>
          <a:pPr>
            <a:lnSpc>
              <a:spcPct val="100000"/>
            </a:lnSpc>
          </a:pPr>
          <a:r>
            <a:rPr lang="en-US" i="1" dirty="0"/>
            <a:t>past &amp; forecast</a:t>
          </a:r>
        </a:p>
      </dgm:t>
    </dgm:pt>
    <dgm:pt modelId="{539E6288-5D1A-4515-B1BF-CFD7B6439ACD}" type="parTrans" cxnId="{A2DA0940-FA24-4C0C-9DC8-00E4A5619B1A}">
      <dgm:prSet/>
      <dgm:spPr/>
      <dgm:t>
        <a:bodyPr/>
        <a:lstStyle/>
        <a:p>
          <a:endParaRPr lang="en-US"/>
        </a:p>
      </dgm:t>
    </dgm:pt>
    <dgm:pt modelId="{9A051981-79AD-4D21-85AE-8E32BCB46F23}" type="sibTrans" cxnId="{A2DA0940-FA24-4C0C-9DC8-00E4A5619B1A}">
      <dgm:prSet/>
      <dgm:spPr/>
      <dgm:t>
        <a:bodyPr/>
        <a:lstStyle/>
        <a:p>
          <a:endParaRPr lang="en-US"/>
        </a:p>
      </dgm:t>
    </dgm:pt>
    <dgm:pt modelId="{EEED0807-DD12-41D0-A4D9-BE45AA86F0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Curated repository of Formulae, Logic Models</a:t>
          </a:r>
        </a:p>
      </dgm:t>
    </dgm:pt>
    <dgm:pt modelId="{592F2D1A-22EE-4FB1-AD4B-2C1415EDE12A}" type="parTrans" cxnId="{69E814C3-EECB-4B06-ADC8-B5401C30C079}">
      <dgm:prSet/>
      <dgm:spPr/>
      <dgm:t>
        <a:bodyPr/>
        <a:lstStyle/>
        <a:p>
          <a:endParaRPr lang="en-US"/>
        </a:p>
      </dgm:t>
    </dgm:pt>
    <dgm:pt modelId="{6A631FB6-BD9B-4C8B-84AE-8444ACC6E468}" type="sibTrans" cxnId="{69E814C3-EECB-4B06-ADC8-B5401C30C079}">
      <dgm:prSet/>
      <dgm:spPr/>
      <dgm:t>
        <a:bodyPr/>
        <a:lstStyle/>
        <a:p>
          <a:endParaRPr lang="en-US"/>
        </a:p>
      </dgm:t>
    </dgm:pt>
    <dgm:pt modelId="{D30AF620-1F0A-4D34-AC05-EF8A084626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/>
            <a:t>Measurement formulae, logic models, processes  </a:t>
          </a:r>
        </a:p>
      </dgm:t>
    </dgm:pt>
    <dgm:pt modelId="{BAEF0C8B-04F3-49E0-9A60-CCFC7EF8D72B}" type="parTrans" cxnId="{594A2294-FA30-47DB-AA8A-903D2DC15A20}">
      <dgm:prSet/>
      <dgm:spPr/>
      <dgm:t>
        <a:bodyPr/>
        <a:lstStyle/>
        <a:p>
          <a:endParaRPr lang="en-US"/>
        </a:p>
      </dgm:t>
    </dgm:pt>
    <dgm:pt modelId="{927CF9D7-F9CB-4918-A499-B07EA9BF7705}" type="sibTrans" cxnId="{594A2294-FA30-47DB-AA8A-903D2DC15A20}">
      <dgm:prSet/>
      <dgm:spPr/>
      <dgm:t>
        <a:bodyPr/>
        <a:lstStyle/>
        <a:p>
          <a:endParaRPr lang="en-US"/>
        </a:p>
      </dgm:t>
    </dgm:pt>
    <dgm:pt modelId="{CED33359-3B7B-4EFF-8F9A-132C515579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Data usage principles </a:t>
          </a:r>
        </a:p>
      </dgm:t>
    </dgm:pt>
    <dgm:pt modelId="{FB118A46-396B-4408-A789-2D91E0172022}" type="parTrans" cxnId="{2FCA95D2-C6E1-48D1-9BD7-6E3666D1FB9C}">
      <dgm:prSet/>
      <dgm:spPr/>
      <dgm:t>
        <a:bodyPr/>
        <a:lstStyle/>
        <a:p>
          <a:endParaRPr lang="en-US"/>
        </a:p>
      </dgm:t>
    </dgm:pt>
    <dgm:pt modelId="{F1776051-FCF3-462B-B635-ABAD62B891B6}" type="sibTrans" cxnId="{2FCA95D2-C6E1-48D1-9BD7-6E3666D1FB9C}">
      <dgm:prSet/>
      <dgm:spPr/>
      <dgm:t>
        <a:bodyPr/>
        <a:lstStyle/>
        <a:p>
          <a:endParaRPr lang="en-US"/>
        </a:p>
      </dgm:t>
    </dgm:pt>
    <dgm:pt modelId="{2CBBEF68-9932-4DD1-8B42-7F59B42ABF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/>
            <a:t>Culturally appropriate</a:t>
          </a:r>
        </a:p>
      </dgm:t>
    </dgm:pt>
    <dgm:pt modelId="{CA8187FB-630C-4A77-BB55-E2A64BD6E09C}" type="parTrans" cxnId="{1E01F5E3-EEE8-4648-9DDE-9D1BE04FEDD6}">
      <dgm:prSet/>
      <dgm:spPr/>
      <dgm:t>
        <a:bodyPr/>
        <a:lstStyle/>
        <a:p>
          <a:endParaRPr lang="en-US"/>
        </a:p>
      </dgm:t>
    </dgm:pt>
    <dgm:pt modelId="{2EB248A9-9627-48ED-B342-F06CFF965629}" type="sibTrans" cxnId="{1E01F5E3-EEE8-4648-9DDE-9D1BE04FEDD6}">
      <dgm:prSet/>
      <dgm:spPr/>
      <dgm:t>
        <a:bodyPr/>
        <a:lstStyle/>
        <a:p>
          <a:endParaRPr lang="en-US"/>
        </a:p>
      </dgm:t>
    </dgm:pt>
    <dgm:pt modelId="{C6AB0EFB-B2CA-4620-84D8-2EEFEDC0DD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/>
            <a:t>Context sensitive use</a:t>
          </a:r>
        </a:p>
      </dgm:t>
    </dgm:pt>
    <dgm:pt modelId="{75588FAC-57FC-43E8-AEDA-BA53F4484AA7}" type="parTrans" cxnId="{9EFC86F3-08E8-4698-9E8C-41B895B92D8C}">
      <dgm:prSet/>
      <dgm:spPr/>
      <dgm:t>
        <a:bodyPr/>
        <a:lstStyle/>
        <a:p>
          <a:endParaRPr lang="en-US"/>
        </a:p>
      </dgm:t>
    </dgm:pt>
    <dgm:pt modelId="{D287C4C0-5C64-411D-B91A-A0E7E0E64B2A}" type="sibTrans" cxnId="{9EFC86F3-08E8-4698-9E8C-41B895B92D8C}">
      <dgm:prSet/>
      <dgm:spPr/>
      <dgm:t>
        <a:bodyPr/>
        <a:lstStyle/>
        <a:p>
          <a:endParaRPr lang="en-US"/>
        </a:p>
      </dgm:t>
    </dgm:pt>
    <dgm:pt modelId="{59A0F1AA-3F39-4046-AF52-2518FDF4DE33}" type="pres">
      <dgm:prSet presAssocID="{C7C6998E-B6DE-4586-8EAA-ADECDC47E3E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E781A4-F3BB-4131-B1C4-09CC4C915706}" type="pres">
      <dgm:prSet presAssocID="{F89CED60-9148-454C-9733-FC7DCB4B9634}" presName="compNode" presStyleCnt="0"/>
      <dgm:spPr/>
    </dgm:pt>
    <dgm:pt modelId="{1562B094-3BA9-4055-B1C9-47F121EDEF77}" type="pres">
      <dgm:prSet presAssocID="{F89CED60-9148-454C-9733-FC7DCB4B9634}" presName="bgRect" presStyleLbl="bgShp" presStyleIdx="0" presStyleCnt="3"/>
      <dgm:spPr/>
    </dgm:pt>
    <dgm:pt modelId="{A3830C61-7555-49B6-8E23-62A0EC785C0A}" type="pres">
      <dgm:prSet presAssocID="{F89CED60-9148-454C-9733-FC7DCB4B963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92A605D-97A4-430D-9B29-D75EC324D414}" type="pres">
      <dgm:prSet presAssocID="{F89CED60-9148-454C-9733-FC7DCB4B9634}" presName="spaceRect" presStyleCnt="0"/>
      <dgm:spPr/>
    </dgm:pt>
    <dgm:pt modelId="{8CB31440-BE1D-4874-A72E-06D3A665A340}" type="pres">
      <dgm:prSet presAssocID="{F89CED60-9148-454C-9733-FC7DCB4B9634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B7A8090-E265-4742-999B-9C887AF0F7C7}" type="pres">
      <dgm:prSet presAssocID="{F89CED60-9148-454C-9733-FC7DCB4B9634}" presName="desTx" presStyleLbl="revTx" presStyleIdx="1" presStyleCnt="6">
        <dgm:presLayoutVars/>
      </dgm:prSet>
      <dgm:spPr/>
      <dgm:t>
        <a:bodyPr/>
        <a:lstStyle/>
        <a:p>
          <a:endParaRPr lang="en-US"/>
        </a:p>
      </dgm:t>
    </dgm:pt>
    <dgm:pt modelId="{CAC98230-EE57-4E13-8B4D-096C61831E05}" type="pres">
      <dgm:prSet presAssocID="{1542A9EA-136E-4021-BC78-EE4741FBF3D2}" presName="sibTrans" presStyleCnt="0"/>
      <dgm:spPr/>
    </dgm:pt>
    <dgm:pt modelId="{C2BDE886-2547-498A-B37A-05DE88BBA8A2}" type="pres">
      <dgm:prSet presAssocID="{EEED0807-DD12-41D0-A4D9-BE45AA86F046}" presName="compNode" presStyleCnt="0"/>
      <dgm:spPr/>
    </dgm:pt>
    <dgm:pt modelId="{8AC05C85-2FC1-4F5C-9E11-042FB5D48DE7}" type="pres">
      <dgm:prSet presAssocID="{EEED0807-DD12-41D0-A4D9-BE45AA86F046}" presName="bgRect" presStyleLbl="bgShp" presStyleIdx="1" presStyleCnt="3"/>
      <dgm:spPr/>
    </dgm:pt>
    <dgm:pt modelId="{CFEA2161-6CC3-4C84-A2F9-9476A3B7FF63}" type="pres">
      <dgm:prSet presAssocID="{EEED0807-DD12-41D0-A4D9-BE45AA86F04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65F699F0-4751-444B-AB5B-31A8365FE191}" type="pres">
      <dgm:prSet presAssocID="{EEED0807-DD12-41D0-A4D9-BE45AA86F046}" presName="spaceRect" presStyleCnt="0"/>
      <dgm:spPr/>
    </dgm:pt>
    <dgm:pt modelId="{F6171EE5-9583-4371-948B-77FA93343D51}" type="pres">
      <dgm:prSet presAssocID="{EEED0807-DD12-41D0-A4D9-BE45AA86F046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5F89974-36BE-468C-8935-9908A651B642}" type="pres">
      <dgm:prSet presAssocID="{EEED0807-DD12-41D0-A4D9-BE45AA86F046}" presName="desTx" presStyleLbl="revTx" presStyleIdx="3" presStyleCnt="6">
        <dgm:presLayoutVars/>
      </dgm:prSet>
      <dgm:spPr/>
      <dgm:t>
        <a:bodyPr/>
        <a:lstStyle/>
        <a:p>
          <a:endParaRPr lang="en-US"/>
        </a:p>
      </dgm:t>
    </dgm:pt>
    <dgm:pt modelId="{A2A55D4D-9E1B-4698-91FF-858F43EE37CE}" type="pres">
      <dgm:prSet presAssocID="{6A631FB6-BD9B-4C8B-84AE-8444ACC6E468}" presName="sibTrans" presStyleCnt="0"/>
      <dgm:spPr/>
    </dgm:pt>
    <dgm:pt modelId="{9565196B-5433-470E-B5EA-12EE02D45D6B}" type="pres">
      <dgm:prSet presAssocID="{CED33359-3B7B-4EFF-8F9A-132C51557900}" presName="compNode" presStyleCnt="0"/>
      <dgm:spPr/>
    </dgm:pt>
    <dgm:pt modelId="{863A67E9-F450-41B4-B44C-0DC56BC4ED15}" type="pres">
      <dgm:prSet presAssocID="{CED33359-3B7B-4EFF-8F9A-132C51557900}" presName="bgRect" presStyleLbl="bgShp" presStyleIdx="2" presStyleCnt="3"/>
      <dgm:spPr/>
    </dgm:pt>
    <dgm:pt modelId="{A4B688FA-A48F-47C6-A336-00F572B608B5}" type="pres">
      <dgm:prSet presAssocID="{CED33359-3B7B-4EFF-8F9A-132C5155790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944B729-E966-4326-866C-4438A1996085}" type="pres">
      <dgm:prSet presAssocID="{CED33359-3B7B-4EFF-8F9A-132C51557900}" presName="spaceRect" presStyleCnt="0"/>
      <dgm:spPr/>
    </dgm:pt>
    <dgm:pt modelId="{5C9CC31E-38FC-484A-94B1-C979DBFB37FA}" type="pres">
      <dgm:prSet presAssocID="{CED33359-3B7B-4EFF-8F9A-132C51557900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461269D-F323-47D4-9F27-3CDF6E590AA9}" type="pres">
      <dgm:prSet presAssocID="{CED33359-3B7B-4EFF-8F9A-132C51557900}" presName="desTx" presStyleLbl="revTx" presStyleIdx="5" presStyleCnt="6">
        <dgm:presLayoutVars/>
      </dgm:prSet>
      <dgm:spPr/>
      <dgm:t>
        <a:bodyPr/>
        <a:lstStyle/>
        <a:p>
          <a:endParaRPr lang="en-US"/>
        </a:p>
      </dgm:t>
    </dgm:pt>
  </dgm:ptLst>
  <dgm:cxnLst>
    <dgm:cxn modelId="{A495EF27-F5F0-2448-A602-6C7A9C669AC8}" type="presOf" srcId="{2CBBEF68-9932-4DD1-8B42-7F59B42ABFD1}" destId="{6461269D-F323-47D4-9F27-3CDF6E590AA9}" srcOrd="0" destOrd="0" presId="urn:microsoft.com/office/officeart/2018/2/layout/IconVerticalSolidList"/>
    <dgm:cxn modelId="{66D39280-3E51-0648-A910-71DACD2B7458}" type="presOf" srcId="{EEED0807-DD12-41D0-A4D9-BE45AA86F046}" destId="{F6171EE5-9583-4371-948B-77FA93343D51}" srcOrd="0" destOrd="0" presId="urn:microsoft.com/office/officeart/2018/2/layout/IconVerticalSolidList"/>
    <dgm:cxn modelId="{AB5F9CBA-DE18-4D10-B0E6-D3CFC55FB98A}" srcId="{C7C6998E-B6DE-4586-8EAA-ADECDC47E3EE}" destId="{F89CED60-9148-454C-9733-FC7DCB4B9634}" srcOrd="0" destOrd="0" parTransId="{0C6B4547-F572-47AF-B8F1-0F522B8151E1}" sibTransId="{1542A9EA-136E-4021-BC78-EE4741FBF3D2}"/>
    <dgm:cxn modelId="{B0136DF4-D750-C549-A6AC-9C2BB56B68C5}" type="presOf" srcId="{F89CED60-9148-454C-9733-FC7DCB4B9634}" destId="{8CB31440-BE1D-4874-A72E-06D3A665A340}" srcOrd="0" destOrd="0" presId="urn:microsoft.com/office/officeart/2018/2/layout/IconVerticalSolidList"/>
    <dgm:cxn modelId="{DE498E21-E779-F94A-BED4-C5458616056F}" type="presOf" srcId="{D30AF620-1F0A-4D34-AC05-EF8A0846264C}" destId="{F5F89974-36BE-468C-8935-9908A651B642}" srcOrd="0" destOrd="0" presId="urn:microsoft.com/office/officeart/2018/2/layout/IconVerticalSolidList"/>
    <dgm:cxn modelId="{1E01F5E3-EEE8-4648-9DDE-9D1BE04FEDD6}" srcId="{CED33359-3B7B-4EFF-8F9A-132C51557900}" destId="{2CBBEF68-9932-4DD1-8B42-7F59B42ABFD1}" srcOrd="0" destOrd="0" parTransId="{CA8187FB-630C-4A77-BB55-E2A64BD6E09C}" sibTransId="{2EB248A9-9627-48ED-B342-F06CFF965629}"/>
    <dgm:cxn modelId="{A2DA0940-FA24-4C0C-9DC8-00E4A5619B1A}" srcId="{F89CED60-9148-454C-9733-FC7DCB4B9634}" destId="{2C618126-086E-439C-9078-6274089DB87D}" srcOrd="0" destOrd="0" parTransId="{539E6288-5D1A-4515-B1BF-CFD7B6439ACD}" sibTransId="{9A051981-79AD-4D21-85AE-8E32BCB46F23}"/>
    <dgm:cxn modelId="{69E814C3-EECB-4B06-ADC8-B5401C30C079}" srcId="{C7C6998E-B6DE-4586-8EAA-ADECDC47E3EE}" destId="{EEED0807-DD12-41D0-A4D9-BE45AA86F046}" srcOrd="1" destOrd="0" parTransId="{592F2D1A-22EE-4FB1-AD4B-2C1415EDE12A}" sibTransId="{6A631FB6-BD9B-4C8B-84AE-8444ACC6E468}"/>
    <dgm:cxn modelId="{76B7D012-2A38-074D-8976-19401872F7C0}" type="presOf" srcId="{CED33359-3B7B-4EFF-8F9A-132C51557900}" destId="{5C9CC31E-38FC-484A-94B1-C979DBFB37FA}" srcOrd="0" destOrd="0" presId="urn:microsoft.com/office/officeart/2018/2/layout/IconVerticalSolidList"/>
    <dgm:cxn modelId="{9EFC86F3-08E8-4698-9E8C-41B895B92D8C}" srcId="{CED33359-3B7B-4EFF-8F9A-132C51557900}" destId="{C6AB0EFB-B2CA-4620-84D8-2EEFEDC0DD67}" srcOrd="1" destOrd="0" parTransId="{75588FAC-57FC-43E8-AEDA-BA53F4484AA7}" sibTransId="{D287C4C0-5C64-411D-B91A-A0E7E0E64B2A}"/>
    <dgm:cxn modelId="{7DBDB607-CEED-F545-9F04-3A92A79F4A1F}" type="presOf" srcId="{2C618126-086E-439C-9078-6274089DB87D}" destId="{BB7A8090-E265-4742-999B-9C887AF0F7C7}" srcOrd="0" destOrd="0" presId="urn:microsoft.com/office/officeart/2018/2/layout/IconVerticalSolidList"/>
    <dgm:cxn modelId="{95769258-1D5A-524F-BB4F-99B796A402CE}" type="presOf" srcId="{C7C6998E-B6DE-4586-8EAA-ADECDC47E3EE}" destId="{59A0F1AA-3F39-4046-AF52-2518FDF4DE33}" srcOrd="0" destOrd="0" presId="urn:microsoft.com/office/officeart/2018/2/layout/IconVerticalSolidList"/>
    <dgm:cxn modelId="{2FCA95D2-C6E1-48D1-9BD7-6E3666D1FB9C}" srcId="{C7C6998E-B6DE-4586-8EAA-ADECDC47E3EE}" destId="{CED33359-3B7B-4EFF-8F9A-132C51557900}" srcOrd="2" destOrd="0" parTransId="{FB118A46-396B-4408-A789-2D91E0172022}" sibTransId="{F1776051-FCF3-462B-B635-ABAD62B891B6}"/>
    <dgm:cxn modelId="{594A2294-FA30-47DB-AA8A-903D2DC15A20}" srcId="{EEED0807-DD12-41D0-A4D9-BE45AA86F046}" destId="{D30AF620-1F0A-4D34-AC05-EF8A0846264C}" srcOrd="0" destOrd="0" parTransId="{BAEF0C8B-04F3-49E0-9A60-CCFC7EF8D72B}" sibTransId="{927CF9D7-F9CB-4918-A499-B07EA9BF7705}"/>
    <dgm:cxn modelId="{A33B546E-2DBF-DA46-959E-590E4493E9BB}" type="presOf" srcId="{C6AB0EFB-B2CA-4620-84D8-2EEFEDC0DD67}" destId="{6461269D-F323-47D4-9F27-3CDF6E590AA9}" srcOrd="0" destOrd="1" presId="urn:microsoft.com/office/officeart/2018/2/layout/IconVerticalSolidList"/>
    <dgm:cxn modelId="{96C3EB6B-75D3-094F-A760-D7F11D8C9D5B}" type="presParOf" srcId="{59A0F1AA-3F39-4046-AF52-2518FDF4DE33}" destId="{99E781A4-F3BB-4131-B1C4-09CC4C915706}" srcOrd="0" destOrd="0" presId="urn:microsoft.com/office/officeart/2018/2/layout/IconVerticalSolidList"/>
    <dgm:cxn modelId="{79742A4E-8BE0-C746-81BF-E412DE02D5BB}" type="presParOf" srcId="{99E781A4-F3BB-4131-B1C4-09CC4C915706}" destId="{1562B094-3BA9-4055-B1C9-47F121EDEF77}" srcOrd="0" destOrd="0" presId="urn:microsoft.com/office/officeart/2018/2/layout/IconVerticalSolidList"/>
    <dgm:cxn modelId="{ACDCE7B2-AC71-B045-9612-9176F6899A94}" type="presParOf" srcId="{99E781A4-F3BB-4131-B1C4-09CC4C915706}" destId="{A3830C61-7555-49B6-8E23-62A0EC785C0A}" srcOrd="1" destOrd="0" presId="urn:microsoft.com/office/officeart/2018/2/layout/IconVerticalSolidList"/>
    <dgm:cxn modelId="{D76E6157-9C7E-314A-9C64-43BE69B3E66F}" type="presParOf" srcId="{99E781A4-F3BB-4131-B1C4-09CC4C915706}" destId="{B92A605D-97A4-430D-9B29-D75EC324D414}" srcOrd="2" destOrd="0" presId="urn:microsoft.com/office/officeart/2018/2/layout/IconVerticalSolidList"/>
    <dgm:cxn modelId="{9D96AFBA-456E-A747-AAA1-33079793B602}" type="presParOf" srcId="{99E781A4-F3BB-4131-B1C4-09CC4C915706}" destId="{8CB31440-BE1D-4874-A72E-06D3A665A340}" srcOrd="3" destOrd="0" presId="urn:microsoft.com/office/officeart/2018/2/layout/IconVerticalSolidList"/>
    <dgm:cxn modelId="{5DE1B7CE-E983-6D46-84DA-2A51342B180E}" type="presParOf" srcId="{99E781A4-F3BB-4131-B1C4-09CC4C915706}" destId="{BB7A8090-E265-4742-999B-9C887AF0F7C7}" srcOrd="4" destOrd="0" presId="urn:microsoft.com/office/officeart/2018/2/layout/IconVerticalSolidList"/>
    <dgm:cxn modelId="{404D05A7-49C3-B549-942C-07DBD3EB6295}" type="presParOf" srcId="{59A0F1AA-3F39-4046-AF52-2518FDF4DE33}" destId="{CAC98230-EE57-4E13-8B4D-096C61831E05}" srcOrd="1" destOrd="0" presId="urn:microsoft.com/office/officeart/2018/2/layout/IconVerticalSolidList"/>
    <dgm:cxn modelId="{4714DEDE-3D12-8F42-AB5C-6D158EA03F36}" type="presParOf" srcId="{59A0F1AA-3F39-4046-AF52-2518FDF4DE33}" destId="{C2BDE886-2547-498A-B37A-05DE88BBA8A2}" srcOrd="2" destOrd="0" presId="urn:microsoft.com/office/officeart/2018/2/layout/IconVerticalSolidList"/>
    <dgm:cxn modelId="{C0D11191-C287-4C48-B7CD-485AC1E982EE}" type="presParOf" srcId="{C2BDE886-2547-498A-B37A-05DE88BBA8A2}" destId="{8AC05C85-2FC1-4F5C-9E11-042FB5D48DE7}" srcOrd="0" destOrd="0" presId="urn:microsoft.com/office/officeart/2018/2/layout/IconVerticalSolidList"/>
    <dgm:cxn modelId="{177CE994-3254-EA4F-93D9-9655E8081195}" type="presParOf" srcId="{C2BDE886-2547-498A-B37A-05DE88BBA8A2}" destId="{CFEA2161-6CC3-4C84-A2F9-9476A3B7FF63}" srcOrd="1" destOrd="0" presId="urn:microsoft.com/office/officeart/2018/2/layout/IconVerticalSolidList"/>
    <dgm:cxn modelId="{2450C702-4253-A84B-B26E-9F9F0889F954}" type="presParOf" srcId="{C2BDE886-2547-498A-B37A-05DE88BBA8A2}" destId="{65F699F0-4751-444B-AB5B-31A8365FE191}" srcOrd="2" destOrd="0" presId="urn:microsoft.com/office/officeart/2018/2/layout/IconVerticalSolidList"/>
    <dgm:cxn modelId="{5D9BEE55-E87D-0B4F-ADA7-B42A2C8740FC}" type="presParOf" srcId="{C2BDE886-2547-498A-B37A-05DE88BBA8A2}" destId="{F6171EE5-9583-4371-948B-77FA93343D51}" srcOrd="3" destOrd="0" presId="urn:microsoft.com/office/officeart/2018/2/layout/IconVerticalSolidList"/>
    <dgm:cxn modelId="{04215FA2-39E4-9440-9977-8552CC2F9AC5}" type="presParOf" srcId="{C2BDE886-2547-498A-B37A-05DE88BBA8A2}" destId="{F5F89974-36BE-468C-8935-9908A651B642}" srcOrd="4" destOrd="0" presId="urn:microsoft.com/office/officeart/2018/2/layout/IconVerticalSolidList"/>
    <dgm:cxn modelId="{E411D8DF-03F9-E440-B243-EAB251F61017}" type="presParOf" srcId="{59A0F1AA-3F39-4046-AF52-2518FDF4DE33}" destId="{A2A55D4D-9E1B-4698-91FF-858F43EE37CE}" srcOrd="3" destOrd="0" presId="urn:microsoft.com/office/officeart/2018/2/layout/IconVerticalSolidList"/>
    <dgm:cxn modelId="{7472F9ED-D6E6-A74F-B464-73ED9DDF67A9}" type="presParOf" srcId="{59A0F1AA-3F39-4046-AF52-2518FDF4DE33}" destId="{9565196B-5433-470E-B5EA-12EE02D45D6B}" srcOrd="4" destOrd="0" presId="urn:microsoft.com/office/officeart/2018/2/layout/IconVerticalSolidList"/>
    <dgm:cxn modelId="{3699626A-3037-B141-BA23-DE87C3C55D51}" type="presParOf" srcId="{9565196B-5433-470E-B5EA-12EE02D45D6B}" destId="{863A67E9-F450-41B4-B44C-0DC56BC4ED15}" srcOrd="0" destOrd="0" presId="urn:microsoft.com/office/officeart/2018/2/layout/IconVerticalSolidList"/>
    <dgm:cxn modelId="{F66329DC-340C-904C-8214-36A456858C27}" type="presParOf" srcId="{9565196B-5433-470E-B5EA-12EE02D45D6B}" destId="{A4B688FA-A48F-47C6-A336-00F572B608B5}" srcOrd="1" destOrd="0" presId="urn:microsoft.com/office/officeart/2018/2/layout/IconVerticalSolidList"/>
    <dgm:cxn modelId="{9D6A597A-B9B1-974F-A700-89774B4794D0}" type="presParOf" srcId="{9565196B-5433-470E-B5EA-12EE02D45D6B}" destId="{D944B729-E966-4326-866C-4438A1996085}" srcOrd="2" destOrd="0" presId="urn:microsoft.com/office/officeart/2018/2/layout/IconVerticalSolidList"/>
    <dgm:cxn modelId="{7FF045F0-89BF-5545-819D-EE8277591CBD}" type="presParOf" srcId="{9565196B-5433-470E-B5EA-12EE02D45D6B}" destId="{5C9CC31E-38FC-484A-94B1-C979DBFB37FA}" srcOrd="3" destOrd="0" presId="urn:microsoft.com/office/officeart/2018/2/layout/IconVerticalSolidList"/>
    <dgm:cxn modelId="{B5E93634-E020-364D-BE10-DC3DD105D1A4}" type="presParOf" srcId="{9565196B-5433-470E-B5EA-12EE02D45D6B}" destId="{6461269D-F323-47D4-9F27-3CDF6E590AA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3630D-9C27-D44F-89E4-0791FC0BA228}">
      <dsp:nvSpPr>
        <dsp:cNvPr id="0" name=""/>
        <dsp:cNvSpPr/>
      </dsp:nvSpPr>
      <dsp:spPr>
        <a:xfrm>
          <a:off x="290272" y="919820"/>
          <a:ext cx="903919" cy="9039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1B388-DCA6-9D45-847A-41A921462E40}">
      <dsp:nvSpPr>
        <dsp:cNvPr id="0" name=""/>
        <dsp:cNvSpPr/>
      </dsp:nvSpPr>
      <dsp:spPr>
        <a:xfrm rot="5400000">
          <a:off x="482911" y="1112459"/>
          <a:ext cx="518642" cy="5186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C8ADC-61EA-6140-8B7E-60B389407BA7}">
      <dsp:nvSpPr>
        <dsp:cNvPr id="0" name=""/>
        <dsp:cNvSpPr/>
      </dsp:nvSpPr>
      <dsp:spPr>
        <a:xfrm>
          <a:off x="1314" y="2105289"/>
          <a:ext cx="1481835" cy="59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 dirty="0"/>
            <a:t>Prioritize Human Well-being</a:t>
          </a:r>
        </a:p>
      </dsp:txBody>
      <dsp:txXfrm>
        <a:off x="1314" y="2105289"/>
        <a:ext cx="1481835" cy="592734"/>
      </dsp:txXfrm>
    </dsp:sp>
    <dsp:sp modelId="{9D6ED838-C28C-4B3E-A2E3-B030EB4F5616}">
      <dsp:nvSpPr>
        <dsp:cNvPr id="0" name=""/>
        <dsp:cNvSpPr/>
      </dsp:nvSpPr>
      <dsp:spPr>
        <a:xfrm>
          <a:off x="2031430" y="919820"/>
          <a:ext cx="903919" cy="9039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6402F-9FD3-49BF-A087-BF9716056890}">
      <dsp:nvSpPr>
        <dsp:cNvPr id="0" name=""/>
        <dsp:cNvSpPr/>
      </dsp:nvSpPr>
      <dsp:spPr>
        <a:xfrm>
          <a:off x="2224068" y="1112459"/>
          <a:ext cx="518642" cy="51864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3D7A6-38E0-4336-8802-40C9A27D60ED}">
      <dsp:nvSpPr>
        <dsp:cNvPr id="0" name=""/>
        <dsp:cNvSpPr/>
      </dsp:nvSpPr>
      <dsp:spPr>
        <a:xfrm>
          <a:off x="1742472" y="2105289"/>
          <a:ext cx="1481835" cy="59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 dirty="0"/>
            <a:t>More efficiently direct investment and Funding</a:t>
          </a:r>
        </a:p>
      </dsp:txBody>
      <dsp:txXfrm>
        <a:off x="1742472" y="2105289"/>
        <a:ext cx="1481835" cy="592734"/>
      </dsp:txXfrm>
    </dsp:sp>
    <dsp:sp modelId="{D240F9DB-8467-4C1B-909C-04C72AB21C80}">
      <dsp:nvSpPr>
        <dsp:cNvPr id="0" name=""/>
        <dsp:cNvSpPr/>
      </dsp:nvSpPr>
      <dsp:spPr>
        <a:xfrm>
          <a:off x="3772587" y="919820"/>
          <a:ext cx="903919" cy="903919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552FDB12-CB1C-4B55-BE86-88506B4A73B4}">
      <dsp:nvSpPr>
        <dsp:cNvPr id="0" name=""/>
        <dsp:cNvSpPr/>
      </dsp:nvSpPr>
      <dsp:spPr>
        <a:xfrm>
          <a:off x="3965226" y="1112459"/>
          <a:ext cx="518642" cy="51864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84A30-11CB-45DB-B339-9A360B79061C}">
      <dsp:nvSpPr>
        <dsp:cNvPr id="0" name=""/>
        <dsp:cNvSpPr/>
      </dsp:nvSpPr>
      <dsp:spPr>
        <a:xfrm>
          <a:off x="3483629" y="2105289"/>
          <a:ext cx="1481835" cy="59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/>
            <a:t>Avoid "Green Washing"</a:t>
          </a:r>
        </a:p>
      </dsp:txBody>
      <dsp:txXfrm>
        <a:off x="3483629" y="2105289"/>
        <a:ext cx="1481835" cy="592734"/>
      </dsp:txXfrm>
    </dsp:sp>
    <dsp:sp modelId="{A9CFAAF0-844C-404D-B76D-A5716984E645}">
      <dsp:nvSpPr>
        <dsp:cNvPr id="0" name=""/>
        <dsp:cNvSpPr/>
      </dsp:nvSpPr>
      <dsp:spPr>
        <a:xfrm>
          <a:off x="5513744" y="919820"/>
          <a:ext cx="903919" cy="9039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ADCA5-305D-48DF-9BE5-A0778F193141}">
      <dsp:nvSpPr>
        <dsp:cNvPr id="0" name=""/>
        <dsp:cNvSpPr/>
      </dsp:nvSpPr>
      <dsp:spPr>
        <a:xfrm>
          <a:off x="5706383" y="1112459"/>
          <a:ext cx="518642" cy="51864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555BA-AFC8-417B-9506-0DFEDE34F8FA}">
      <dsp:nvSpPr>
        <dsp:cNvPr id="0" name=""/>
        <dsp:cNvSpPr/>
      </dsp:nvSpPr>
      <dsp:spPr>
        <a:xfrm>
          <a:off x="5224786" y="2105289"/>
          <a:ext cx="1481835" cy="59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 dirty="0"/>
            <a:t>Boost collaboration / synergy</a:t>
          </a:r>
        </a:p>
      </dsp:txBody>
      <dsp:txXfrm>
        <a:off x="5224786" y="2105289"/>
        <a:ext cx="1481835" cy="592734"/>
      </dsp:txXfrm>
    </dsp:sp>
    <dsp:sp modelId="{4FE1A5DF-1A79-AE48-A4A0-A59FF0A83CB2}">
      <dsp:nvSpPr>
        <dsp:cNvPr id="0" name=""/>
        <dsp:cNvSpPr/>
      </dsp:nvSpPr>
      <dsp:spPr>
        <a:xfrm>
          <a:off x="7254901" y="919820"/>
          <a:ext cx="903919" cy="9039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77387-97B3-A747-81E5-460544A80DB8}">
      <dsp:nvSpPr>
        <dsp:cNvPr id="0" name=""/>
        <dsp:cNvSpPr/>
      </dsp:nvSpPr>
      <dsp:spPr>
        <a:xfrm>
          <a:off x="7421608" y="1086527"/>
          <a:ext cx="570506" cy="570506"/>
        </a:xfrm>
        <a:prstGeom prst="rect">
          <a:avLst/>
        </a:prstGeom>
        <a:blipFill>
          <a:blip xmlns:r="http://schemas.openxmlformats.org/officeDocument/2006/relationships"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81F0B-08AB-2144-A995-B5263126F774}">
      <dsp:nvSpPr>
        <dsp:cNvPr id="0" name=""/>
        <dsp:cNvSpPr/>
      </dsp:nvSpPr>
      <dsp:spPr>
        <a:xfrm>
          <a:off x="6965943" y="2105289"/>
          <a:ext cx="1481835" cy="59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 dirty="0"/>
            <a:t>Preserve the PEOPLE AND THE Planet </a:t>
          </a:r>
        </a:p>
      </dsp:txBody>
      <dsp:txXfrm>
        <a:off x="6965943" y="2105289"/>
        <a:ext cx="1481835" cy="592734"/>
      </dsp:txXfrm>
    </dsp:sp>
    <dsp:sp modelId="{4CE0C262-33B8-9C4B-8DD3-DC43A0264DBD}">
      <dsp:nvSpPr>
        <dsp:cNvPr id="0" name=""/>
        <dsp:cNvSpPr/>
      </dsp:nvSpPr>
      <dsp:spPr>
        <a:xfrm>
          <a:off x="8996059" y="919820"/>
          <a:ext cx="903919" cy="903919"/>
        </a:xfrm>
        <a:prstGeom prst="ellipse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F9050-9DDA-C443-99AE-6B9D0875D8F8}">
      <dsp:nvSpPr>
        <dsp:cNvPr id="0" name=""/>
        <dsp:cNvSpPr/>
      </dsp:nvSpPr>
      <dsp:spPr>
        <a:xfrm>
          <a:off x="9188697" y="1112459"/>
          <a:ext cx="518642" cy="518642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D55E9-DCA9-524E-AA63-085C98D7BDBE}">
      <dsp:nvSpPr>
        <dsp:cNvPr id="0" name=""/>
        <dsp:cNvSpPr/>
      </dsp:nvSpPr>
      <dsp:spPr>
        <a:xfrm>
          <a:off x="8707101" y="2105289"/>
          <a:ext cx="1481835" cy="59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 dirty="0"/>
            <a:t>Quantify Social Return on Investment</a:t>
          </a:r>
        </a:p>
      </dsp:txBody>
      <dsp:txXfrm>
        <a:off x="8707101" y="2105289"/>
        <a:ext cx="1481835" cy="592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2B094-3BA9-4055-B1C9-47F121EDEF77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30C61-7555-49B6-8E23-62A0EC785C0A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31440-BE1D-4874-A72E-06D3A665A340}">
      <dsp:nvSpPr>
        <dsp:cNvPr id="0" name=""/>
        <dsp:cNvSpPr/>
      </dsp:nvSpPr>
      <dsp:spPr>
        <a:xfrm>
          <a:off x="1941716" y="718"/>
          <a:ext cx="2931121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Naming convention to uniquely identify data sources</a:t>
          </a:r>
        </a:p>
      </dsp:txBody>
      <dsp:txXfrm>
        <a:off x="1941716" y="718"/>
        <a:ext cx="2931121" cy="1681139"/>
      </dsp:txXfrm>
    </dsp:sp>
    <dsp:sp modelId="{BB7A8090-E265-4742-999B-9C887AF0F7C7}">
      <dsp:nvSpPr>
        <dsp:cNvPr id="0" name=""/>
        <dsp:cNvSpPr/>
      </dsp:nvSpPr>
      <dsp:spPr>
        <a:xfrm>
          <a:off x="4872838" y="718"/>
          <a:ext cx="1640765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/>
            <a:t>Income, demographics: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/>
            <a:t>past &amp; forecast</a:t>
          </a:r>
        </a:p>
      </dsp:txBody>
      <dsp:txXfrm>
        <a:off x="4872838" y="718"/>
        <a:ext cx="1640765" cy="1681139"/>
      </dsp:txXfrm>
    </dsp:sp>
    <dsp:sp modelId="{8AC05C85-2FC1-4F5C-9E11-042FB5D48DE7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A2161-6CC3-4C84-A2F9-9476A3B7FF63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71EE5-9583-4371-948B-77FA93343D51}">
      <dsp:nvSpPr>
        <dsp:cNvPr id="0" name=""/>
        <dsp:cNvSpPr/>
      </dsp:nvSpPr>
      <dsp:spPr>
        <a:xfrm>
          <a:off x="1941716" y="2102143"/>
          <a:ext cx="2931121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Curated repository of Formulae, Logic Models</a:t>
          </a:r>
        </a:p>
      </dsp:txBody>
      <dsp:txXfrm>
        <a:off x="1941716" y="2102143"/>
        <a:ext cx="2931121" cy="1681139"/>
      </dsp:txXfrm>
    </dsp:sp>
    <dsp:sp modelId="{F5F89974-36BE-468C-8935-9908A651B642}">
      <dsp:nvSpPr>
        <dsp:cNvPr id="0" name=""/>
        <dsp:cNvSpPr/>
      </dsp:nvSpPr>
      <dsp:spPr>
        <a:xfrm>
          <a:off x="4872838" y="2102143"/>
          <a:ext cx="1640765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/>
            <a:t>Measurement formulae, logic models, processes  </a:t>
          </a:r>
        </a:p>
      </dsp:txBody>
      <dsp:txXfrm>
        <a:off x="4872838" y="2102143"/>
        <a:ext cx="1640765" cy="1681139"/>
      </dsp:txXfrm>
    </dsp:sp>
    <dsp:sp modelId="{863A67E9-F450-41B4-B44C-0DC56BC4ED15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688FA-A48F-47C6-A336-00F572B608B5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CC31E-38FC-484A-94B1-C979DBFB37FA}">
      <dsp:nvSpPr>
        <dsp:cNvPr id="0" name=""/>
        <dsp:cNvSpPr/>
      </dsp:nvSpPr>
      <dsp:spPr>
        <a:xfrm>
          <a:off x="1941716" y="4203567"/>
          <a:ext cx="2931121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Data usage principles </a:t>
          </a:r>
        </a:p>
      </dsp:txBody>
      <dsp:txXfrm>
        <a:off x="1941716" y="4203567"/>
        <a:ext cx="2931121" cy="1681139"/>
      </dsp:txXfrm>
    </dsp:sp>
    <dsp:sp modelId="{6461269D-F323-47D4-9F27-3CDF6E590AA9}">
      <dsp:nvSpPr>
        <dsp:cNvPr id="0" name=""/>
        <dsp:cNvSpPr/>
      </dsp:nvSpPr>
      <dsp:spPr>
        <a:xfrm>
          <a:off x="4872838" y="4203567"/>
          <a:ext cx="1640765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/>
            <a:t>Culturally appropriate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/>
            <a:t>Context sensitive use</a:t>
          </a:r>
        </a:p>
      </dsp:txBody>
      <dsp:txXfrm>
        <a:off x="4872838" y="4203567"/>
        <a:ext cx="1640765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32EBD-6D71-42AF-98ED-AA0508AA5D8E}" type="datetimeFigureOut">
              <a:rPr lang="en-US" smtClean="0"/>
              <a:t>3/27/19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85C66-6C44-4BF5-80AA-AC1943B090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2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85C66-6C44-4BF5-80AA-AC1943B090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4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04EC1-26FE-4191-A4EC-97525B547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B19C2F-91B6-4754-A6D1-029268BBF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EFCCE0-E97C-4B31-9BCC-6761A48E7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1EAE-8419-894F-B505-9A7CEF42920C}" type="datetime1">
              <a:rPr lang="en-US" smtClean="0"/>
              <a:t>3/27/19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B5CB08-1037-45B5-9162-2E5B96ED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STRATA Mei Lin Fung mlf@alum.mit.edu - IEEE Standards Liaison for Humanitarian Activities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8C47D8-41E1-48DE-AE90-03EE6039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E79-1C05-48D6-8EA3-256C7BDE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3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4AA2CD-6ADC-43FD-B797-79EB503E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0DB98A-367D-4146-BA0A-5536AE989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9F4D8-6222-4351-9CB4-98DA5E5C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5F32-CA62-314E-8BD6-793465628492}" type="datetime1">
              <a:rPr lang="en-US" smtClean="0"/>
              <a:t>3/27/19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708DFF-6A6A-491D-A74F-8FE6C0D3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STRATA Mei Lin Fung mlf@alum.mit.edu - IEEE Standards Liaison for Humanitarian Activities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218164-B269-44B2-AB26-8ABFE717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E79-1C05-48D6-8EA3-256C7BDE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9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24861B2-5F27-4A5C-80C8-0E921A96C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43C5CC-F817-4068-88C7-9BC059911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014AE0-12F8-4CC5-92B4-23E5DBC7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AD48-E3F4-D345-9F40-528114F5FE9A}" type="datetime1">
              <a:rPr lang="en-US" smtClean="0"/>
              <a:t>3/27/19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74F009-EB58-43DD-BD34-A3B9A3EB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STRATA Mei Lin Fung mlf@alum.mit.edu - IEEE Standards Liaison for Humanitarian Activities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8C7667-DE76-4299-89BC-C20DC3BC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E79-1C05-48D6-8EA3-256C7BDE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0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0AEE09-ABF1-45FD-B7B8-D92AAC185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71D8CE-C0A0-45A1-928D-B8C60AED2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BD8F35-8C9C-417F-86C8-3EFBBD8A1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7625-5F36-404D-82A7-F7624848CA7D}" type="datetime1">
              <a:rPr lang="en-US" smtClean="0"/>
              <a:t>3/27/19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134400-F06F-44F2-AD6D-72E59075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STRATA Mei Lin Fung mlf@alum.mit.edu - IEEE Standards Liaison for Humanitarian Activities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30029D-944D-4170-A2CB-61BA23F50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E79-1C05-48D6-8EA3-256C7BDE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0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BC6918-0246-4BDB-BA15-9827F9CFE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B20028-1623-4E84-ABF2-E8023CE45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005930-CC19-4764-AB07-521851CCB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02BD-B291-674B-9DCC-DBE6BB98B2F8}" type="datetime1">
              <a:rPr lang="en-US" smtClean="0"/>
              <a:t>3/27/19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4CED3C-1811-4D53-A84A-A6B6B89A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STRATA Mei Lin Fung mlf@alum.mit.edu - IEEE Standards Liaison for Humanitarian Activities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9C6FA3-66A1-462F-ACB7-79F006C5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E79-1C05-48D6-8EA3-256C7BDE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6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A07E8-87FE-48BB-A4FE-C66A62D5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4452E1-0651-4C8F-A59F-16D48CB7B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B9FEC9-D1A9-4BC1-B848-7D44FEF01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365DF8-9BC9-4D3F-8BA8-D35155B2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D1CE-A2A0-C84C-9BE2-F00837C23331}" type="datetime1">
              <a:rPr lang="en-US" smtClean="0"/>
              <a:t>3/27/19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D2D2F5-006D-48E8-8C0C-3959C7BA5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STRATA Mei Lin Fung mlf@alum.mit.edu - IEEE Standards Liaison for Humanitarian Activities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59F4FF-3CC4-48C9-B546-8CB1EF59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E79-1C05-48D6-8EA3-256C7BDE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1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BF2CF-707D-4DB8-9A58-74711441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FDA62F-EFED-48BD-BC4F-D6DDA955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672146-7323-4E13-8DAF-C757411E1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4C6D153-5605-4226-9192-37566C485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94563B3-67B2-4900-A917-1CD0F8A53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A9D1982-9355-4B7A-A15C-D9E7C136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1BBE-D538-BF4A-8EAC-C3CF43C39A66}" type="datetime1">
              <a:rPr lang="en-US" smtClean="0"/>
              <a:t>3/27/19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BA2411-BEAC-44C3-A4ED-E4623F3F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STRATA Mei Lin Fung mlf@alum.mit.edu - IEEE Standards Liaison for Humanitarian Activities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36A67E5-14E9-42DC-B29B-E00ED8A88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E79-1C05-48D6-8EA3-256C7BDE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0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5C0285-A723-4CA2-8949-0D7FD22AF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800E09F-E537-4F2A-B86E-9916F283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14C9-EC93-7B4D-86DB-E5019E1490A9}" type="datetime1">
              <a:rPr lang="en-US" smtClean="0"/>
              <a:t>3/27/19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72536D-D5F6-4534-8D5E-94028AEA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STRATA Mei Lin Fung mlf@alum.mit.edu - IEEE Standards Liaison for Humanitarian Activities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40BDED-A7DD-4865-A711-A767BCE0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E79-1C05-48D6-8EA3-256C7BDE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5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31B87A0-C13A-4C10-B736-D2167CC6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598D-F82D-024A-B25A-A8D998A78245}" type="datetime1">
              <a:rPr lang="en-US" smtClean="0"/>
              <a:t>3/27/19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97F195-4DEA-4F25-8660-FBC27B73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STRATA Mei Lin Fung mlf@alum.mit.edu - IEEE Standards Liaison for Humanitarian Activities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57BCD6-A2AE-4F49-95CC-CB0EF843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E79-1C05-48D6-8EA3-256C7BDE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9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F8BC7-E40B-43AD-AC62-A9B06DB1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1914F8-09C0-4661-A812-0597E5828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40501F-116C-441A-859C-1E518A6D9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B66AFC-3C9C-4903-9C1A-AFC577F9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EFEB-AAA9-1C4A-929C-5EE9431271EA}" type="datetime1">
              <a:rPr lang="en-US" smtClean="0"/>
              <a:t>3/27/19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2AF9C6-3DA9-4557-88CE-DF81D530D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STRATA Mei Lin Fung mlf@alum.mit.edu - IEEE Standards Liaison for Humanitarian Activities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E0042D-9495-4A46-A38C-252393A5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E79-1C05-48D6-8EA3-256C7BDE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5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982F8-1DF8-4B71-8143-34C0C88D2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C3C0973-31BB-430B-999A-61007EFED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E5522F-6A73-4362-AE5D-44A604B9A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BA7901-4D2B-456E-AE1C-AA9EB2E7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96E1-3F34-7746-9665-5CD914BE3F4D}" type="datetime1">
              <a:rPr lang="en-US" smtClean="0"/>
              <a:t>3/27/19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34E61A-EE78-4554-829F-08467518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STRATA Mei Lin Fung mlf@alum.mit.edu - IEEE Standards Liaison for Humanitarian Activities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89EB85-5730-4396-BD99-4D7187E7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E79-1C05-48D6-8EA3-256C7BDE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8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59DE854-A2F5-4B80-AD2C-25219D716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262AA6-D9DC-421D-8CB2-64FBA7D98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3BE9DC-C8C1-4084-AAE2-3BE70494A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CD675-1D5D-8449-ABEF-A8A82DDE8374}" type="datetime1">
              <a:rPr lang="en-US" smtClean="0"/>
              <a:t>3/27/19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7FBC34-0135-43D7-8CA4-25CC6C000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STRATA Mei Lin Fung mlf@alum.mit.edu - IEEE Standards Liaison for Humanitarian Activities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079F6C-1D33-4DCE-B9F2-22E5DD931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9E79-1C05-48D6-8EA3-256C7BDE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9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https://healthpolicy.usc.edu/author/deborah-freund-ma-mph-phd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pactmanagementproject.com/impact-management/what-is-impact/" TargetMode="External"/><Relationship Id="rId4" Type="http://schemas.openxmlformats.org/officeDocument/2006/relationships/hyperlink" Target="https://impactmanagementproject.com/impact-management/what-is-impact/what/" TargetMode="External"/><Relationship Id="rId5" Type="http://schemas.openxmlformats.org/officeDocument/2006/relationships/hyperlink" Target="https://impactmanagementproject.com/impact-management/what-is-impact/who/" TargetMode="External"/><Relationship Id="rId6" Type="http://schemas.openxmlformats.org/officeDocument/2006/relationships/hyperlink" Target="https://impactmanagementproject.com/impact-management/what-is-impact/how-much/" TargetMode="External"/><Relationship Id="rId7" Type="http://schemas.openxmlformats.org/officeDocument/2006/relationships/hyperlink" Target="https://impactmanagementproject.com/impact-management/what-is-impact/contribution/" TargetMode="External"/><Relationship Id="rId8" Type="http://schemas.openxmlformats.org/officeDocument/2006/relationships/hyperlink" Target="https://impactmanagementproject.com/impact-management/what-is-impact/risk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7905BA41-EE6E-4F80-8636-447F22DD72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9F43B-5B67-48DE-8352-EA2B97BB5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F</a:t>
            </a:r>
            <a:r>
              <a:rPr lang="en-US" sz="3800" dirty="0" smtClean="0">
                <a:solidFill>
                  <a:srgbClr val="FFFFFF"/>
                </a:solidFill>
              </a:rPr>
              <a:t>rom Solano County, California</a:t>
            </a:r>
            <a:br>
              <a:rPr lang="en-US" sz="3800" dirty="0" smtClean="0">
                <a:solidFill>
                  <a:srgbClr val="FFFFFF"/>
                </a:solidFill>
              </a:rPr>
            </a:br>
            <a:r>
              <a:rPr lang="en-US" sz="3800" dirty="0" smtClean="0">
                <a:solidFill>
                  <a:srgbClr val="FFFFFF"/>
                </a:solidFill>
              </a:rPr>
              <a:t>to</a:t>
            </a:r>
            <a:r>
              <a:rPr lang="en-US" sz="3800" dirty="0">
                <a:solidFill>
                  <a:srgbClr val="FFFFFF"/>
                </a:solidFill>
              </a:rPr>
              <a:t/>
            </a:r>
            <a:br>
              <a:rPr lang="en-US" sz="3800" dirty="0">
                <a:solidFill>
                  <a:srgbClr val="FFFFFF"/>
                </a:solidFill>
              </a:rPr>
            </a:br>
            <a:r>
              <a:rPr lang="en-US" sz="3800" dirty="0">
                <a:solidFill>
                  <a:srgbClr val="FFFFFF"/>
                </a:solidFill>
              </a:rPr>
              <a:t>Social Impact Measurement (ICSIM)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F56031-159F-4C02-97A8-D338B8806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rgbClr val="FFFFFF"/>
                </a:solidFill>
              </a:rPr>
              <a:t>Framework and Tools</a:t>
            </a:r>
            <a:endParaRPr lang="en-US" i="1">
              <a:solidFill>
                <a:srgbClr val="FFFFFF"/>
              </a:solidFill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xmlns="" id="{CD7549B2-EE05-4558-8C64-AC46755F2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47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20040816">
            <a:extLst>
              <a:ext uri="{FF2B5EF4-FFF2-40B4-BE49-F238E27FC236}">
                <a16:creationId xmlns:a16="http://schemas.microsoft.com/office/drawing/2014/main" xmlns="" id="{6F028BC2-67EB-481F-ABD2-6738D9A0A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15" y="1534362"/>
            <a:ext cx="1517772" cy="84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FDC2CC-0337-42A5-9E93-C01DA03EDE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D49A27-0F4C-5345-BBEF-417141B5DE60}" type="datetime1">
              <a:rPr lang="en-US" smtClean="0">
                <a:solidFill>
                  <a:prstClr val="white"/>
                </a:solidFill>
              </a:rPr>
              <a:t>3/27/19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A0CFF0-91A3-452E-A8AC-5E63AF5F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658" y="6356350"/>
            <a:ext cx="4414684" cy="36512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mtClean="0">
                <a:solidFill>
                  <a:prstClr val="white"/>
                </a:solidFill>
              </a:rPr>
              <a:t>STRATA Mei Lin Fung mlf@alum.mit.edu - IEEE Standards Liaison for Humanitarian Activities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7F57B8-0ED6-C445-9B5C-F5C462FE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279E79-1C05-48D6-8EA3-256C7BDE9CCB}" type="slidenum">
              <a:rPr lang="en-US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1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702C0-FE16-43CD-87C8-5412D3486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26" y="587788"/>
            <a:ext cx="71628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Desired Social Impact Measurement Outcomes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5711A0E-A428-4ED1-96CB-33D69FD84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CD1E9C-119E-4580-90AB-2EADF846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BBB26CC-0176-E64A-BAFF-E0DDBF03EF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B8C90C-3330-408E-BFFF-73DBB87E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STRATA Mei Lin Fung mlf@alum.mit.edu - IEEE Standards Liaison for Humanitarian Activities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55A311-AA7D-4718-86C7-A3AFFF50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279E79-1C05-48D6-8EA3-256C7BDE9C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20040816">
            <a:extLst>
              <a:ext uri="{FF2B5EF4-FFF2-40B4-BE49-F238E27FC236}">
                <a16:creationId xmlns:a16="http://schemas.microsoft.com/office/drawing/2014/main" xmlns="" id="{96415F41-A579-494A-BE07-F1E207070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0410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xmlns="" id="{3BDBFBD0-4B02-4B58-AD51-5C484E2D86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977403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D196B0-8B89-4F40-A000-B966B9D8EA9E}"/>
              </a:ext>
            </a:extLst>
          </p:cNvPr>
          <p:cNvSpPr txBox="1"/>
          <p:nvPr/>
        </p:nvSpPr>
        <p:spPr>
          <a:xfrm>
            <a:off x="10287000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1039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B9969A4-CAD1-44D8-9416-F80B2398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1012004"/>
            <a:ext cx="3785172" cy="4795408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Open Source repositories of Tools </a:t>
            </a:r>
            <a:r>
              <a:rPr lang="en-US" sz="2200" dirty="0">
                <a:solidFill>
                  <a:srgbClr val="FFFFFF"/>
                </a:solidFill>
              </a:rPr>
              <a:t>under consideration </a:t>
            </a:r>
            <a:r>
              <a:rPr lang="en-US" dirty="0">
                <a:solidFill>
                  <a:srgbClr val="FFFFFF"/>
                </a:solidFill>
              </a:rPr>
              <a:t>for Social Impact Measurement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B8C90C-3330-408E-BFFF-73DBB87E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305" y="6356350"/>
            <a:ext cx="4114800" cy="36512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>
              <a:spcAft>
                <a:spcPts val="600"/>
              </a:spcAft>
            </a:pPr>
            <a:r>
              <a:rPr lang="en-US" kern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t>STRATA Mei Lin Fung mlf@alum.mit.edu - IEEE Standards Liaison for Humanitarian Activities</a:t>
            </a:r>
            <a:endParaRPr lang="en-US" kern="1200" dirty="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CD1E9C-119E-4580-90AB-2EADF846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2293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fld id="{D4FC7715-7F5E-7D4F-901F-078EC8F89A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55A311-AA7D-4718-86C7-A3AFFF50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D8279E79-1C05-48D6-8EA3-256C7BDE9C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xmlns="" id="{4C485ACF-CAEB-4717-8F7F-1FD012D00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1976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20040816">
            <a:extLst>
              <a:ext uri="{FF2B5EF4-FFF2-40B4-BE49-F238E27FC236}">
                <a16:creationId xmlns:a16="http://schemas.microsoft.com/office/drawing/2014/main" xmlns="" id="{60F336B5-FA18-4A02-A596-3F74C9B9B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1" y="166035"/>
            <a:ext cx="20410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3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95B82D5-A8BB-45BF-BED8-C7B206892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xmlns="" id="{296C61EC-FBF4-4216-BE67-6C864D30A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525DC73-E148-2441-8F53-F52DA13A2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4222729"/>
            <a:ext cx="3026663" cy="9156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E90109-46E4-8742-A927-886DC448F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838200"/>
            <a:ext cx="5596128" cy="5385619"/>
          </a:xfrm>
        </p:spPr>
        <p:txBody>
          <a:bodyPr>
            <a:normAutofit/>
          </a:bodyPr>
          <a:lstStyle/>
          <a:p>
            <a:r>
              <a:rPr lang="en-US" sz="2400" dirty="0"/>
              <a:t>Data sources could contain </a:t>
            </a:r>
          </a:p>
          <a:p>
            <a:pPr lvl="1"/>
            <a:r>
              <a:rPr lang="en-US" sz="2000" dirty="0"/>
              <a:t>basic demographic data </a:t>
            </a:r>
          </a:p>
          <a:p>
            <a:pPr lvl="1"/>
            <a:r>
              <a:rPr lang="en-US" sz="2000" dirty="0"/>
              <a:t>forecasts and projections</a:t>
            </a:r>
          </a:p>
          <a:p>
            <a:r>
              <a:rPr lang="en-US" sz="2400" dirty="0"/>
              <a:t>Potential Data Sources </a:t>
            </a:r>
          </a:p>
          <a:p>
            <a:pPr lvl="1"/>
            <a:r>
              <a:rPr lang="en-US" sz="2000" dirty="0"/>
              <a:t>World Bank, UN, IMF</a:t>
            </a:r>
          </a:p>
          <a:p>
            <a:pPr lvl="1"/>
            <a:r>
              <a:rPr lang="en-US" sz="2000" dirty="0"/>
              <a:t>Reputable research institutions,</a:t>
            </a:r>
          </a:p>
          <a:p>
            <a:pPr lvl="1"/>
            <a:r>
              <a:rPr lang="en-US" sz="2000" dirty="0"/>
              <a:t>Government sources </a:t>
            </a:r>
          </a:p>
          <a:p>
            <a:pPr lvl="1"/>
            <a:r>
              <a:rPr lang="en-US" sz="2000" dirty="0"/>
              <a:t>Accredited academic institutions</a:t>
            </a:r>
          </a:p>
          <a:p>
            <a:r>
              <a:rPr lang="en-US" sz="2400" dirty="0"/>
              <a:t>Naming convention to be developed </a:t>
            </a:r>
          </a:p>
          <a:p>
            <a:pPr lvl="1"/>
            <a:r>
              <a:rPr lang="en-US" sz="2000" dirty="0"/>
              <a:t>Unique data source identification</a:t>
            </a:r>
          </a:p>
          <a:p>
            <a:pPr lvl="1"/>
            <a:r>
              <a:rPr lang="en-US" sz="2000" dirty="0"/>
              <a:t>Data user identification</a:t>
            </a:r>
          </a:p>
          <a:p>
            <a:pPr lvl="1"/>
            <a:r>
              <a:rPr lang="en-US" sz="2000" dirty="0"/>
              <a:t>Data source reliability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67D3AF-128F-3B46-94E2-3B4A8688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D8279E79-1C05-48D6-8EA3-256C7BDE9CCB}" type="slidenum">
              <a:rPr lang="en-US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12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081BE-737F-ED44-A10D-3F9F920B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0472" y="6355080"/>
            <a:ext cx="266090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84A07BB9-D980-2547-B3BF-66C7D7935915}" type="datetime1">
              <a:rPr lang="en-US" smtClean="0">
                <a:solidFill>
                  <a:srgbClr val="404040"/>
                </a:solidFill>
              </a:rPr>
              <a:t>3/27/19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75EF94-CAD9-9A47-956A-C3F71F9C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781" y="6355080"/>
            <a:ext cx="644194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mtClean="0"/>
              <a:t>STRATA Mei Lin Fung mlf@alum.mit.edu - IEEE Standards Liaison for Humanitarian Activities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4A42E3B-0A12-4C68-8346-BF78D9196D86}"/>
              </a:ext>
            </a:extLst>
          </p:cNvPr>
          <p:cNvSpPr/>
          <p:nvPr/>
        </p:nvSpPr>
        <p:spPr>
          <a:xfrm>
            <a:off x="1066800" y="1012004"/>
            <a:ext cx="2743200" cy="15787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20040816">
            <a:extLst>
              <a:ext uri="{FF2B5EF4-FFF2-40B4-BE49-F238E27FC236}">
                <a16:creationId xmlns:a16="http://schemas.microsoft.com/office/drawing/2014/main" xmlns="" id="{96FD0C44-1215-4D0C-8CD8-E1249F6CB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20410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82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95B82D5-A8BB-45BF-BED8-C7B206892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xmlns="" id="{296C61EC-FBF4-4216-BE67-6C864D30A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E2FE5A0-D47E-EC44-A13F-7F6F89229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4210124"/>
            <a:ext cx="3026663" cy="9408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E90109-46E4-8742-A927-886DC448F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484632"/>
            <a:ext cx="6422848" cy="5739187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Collected measurement calculations, logic models, processes and methods for calculating how project outputs transform into social outcomes</a:t>
            </a:r>
          </a:p>
          <a:p>
            <a:pPr marL="0" indent="0">
              <a:buNone/>
            </a:pP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/>
              <a:t>People at the grassroots community level, schools, and investors, grantors, the UN, the World Bank, the IMF, grantors and more will be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Able to learn from earlier research and project outputs and outcomes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Aware of each other’s different perspectives on formulae applicability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Able to compare actual outcomes against formulae used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Able to combine learnings from first-hand efforts, global research, or earlier investments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67D3AF-128F-3B46-94E2-3B4A8688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D8279E79-1C05-48D6-8EA3-256C7BDE9CCB}" type="slidenum">
              <a:rPr lang="en-US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13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081BE-737F-ED44-A10D-3F9F920B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0472" y="6355080"/>
            <a:ext cx="266090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A119821F-DFE2-8C40-BFE1-7C4EA50BD6C7}" type="datetime1">
              <a:rPr lang="en-US" smtClean="0">
                <a:solidFill>
                  <a:srgbClr val="404040"/>
                </a:solidFill>
              </a:rPr>
              <a:t>3/27/19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75EF94-CAD9-9A47-956A-C3F71F9C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781" y="6355080"/>
            <a:ext cx="644194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mtClean="0"/>
              <a:t>STRATA Mei Lin Fung mlf@alum.mit.edu - IEEE Standards Liaison for Humanitarian Activities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FE9FC39-BB08-4932-B405-BB868A8079E9}"/>
              </a:ext>
            </a:extLst>
          </p:cNvPr>
          <p:cNvSpPr/>
          <p:nvPr/>
        </p:nvSpPr>
        <p:spPr>
          <a:xfrm>
            <a:off x="1066800" y="1012004"/>
            <a:ext cx="2743200" cy="15787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20040816">
            <a:extLst>
              <a:ext uri="{FF2B5EF4-FFF2-40B4-BE49-F238E27FC236}">
                <a16:creationId xmlns:a16="http://schemas.microsoft.com/office/drawing/2014/main" xmlns="" id="{ED61506B-E182-4FAD-BA47-4FBCEBFB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20410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95B82D5-A8BB-45BF-BED8-C7B206892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9">
            <a:extLst>
              <a:ext uri="{FF2B5EF4-FFF2-40B4-BE49-F238E27FC236}">
                <a16:creationId xmlns:a16="http://schemas.microsoft.com/office/drawing/2014/main" xmlns="" id="{296C61EC-FBF4-4216-BE67-6C864D30A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4940AF3-9B9E-3F45-9BA8-745F6E566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4170166"/>
            <a:ext cx="3026663" cy="10207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E90109-46E4-8742-A927-886DC448F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1137098"/>
            <a:ext cx="6422848" cy="5086721"/>
          </a:xfrm>
        </p:spPr>
        <p:txBody>
          <a:bodyPr>
            <a:normAutofit/>
          </a:bodyPr>
          <a:lstStyle/>
          <a:p>
            <a:r>
              <a:rPr lang="en-US" sz="2400" dirty="0"/>
              <a:t>Principles for culturally appropriate and context sensitive data and formula use including race, income, ability/disability, age, religion, language, sexual orientation, tribal affiliation, national or regional geographic, etc.</a:t>
            </a:r>
          </a:p>
          <a:p>
            <a:r>
              <a:rPr lang="en-US" sz="2400" dirty="0"/>
              <a:t>Developed case-by-case for projects in specific communities</a:t>
            </a:r>
          </a:p>
          <a:p>
            <a:r>
              <a:rPr lang="en-US" sz="2400" dirty="0"/>
              <a:t>IEEE becomes universal source for principles which might differ within different communities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67D3AF-128F-3B46-94E2-3B4A8688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D8279E79-1C05-48D6-8EA3-256C7BDE9CCB}" type="slidenum">
              <a:rPr lang="en-US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14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081BE-737F-ED44-A10D-3F9F920B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0472" y="6355080"/>
            <a:ext cx="266090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ADBF2F3-F879-A649-8D6E-2C8E2FF0CBCC}" type="datetime1">
              <a:rPr lang="en-US" smtClean="0">
                <a:solidFill>
                  <a:srgbClr val="404040"/>
                </a:solidFill>
              </a:rPr>
              <a:t>3/27/19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75EF94-CAD9-9A47-956A-C3F71F9C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781" y="6355080"/>
            <a:ext cx="644194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mtClean="0"/>
              <a:t>STRATA Mei Lin Fung mlf@alum.mit.edu - IEEE Standards Liaison for Humanitarian Activities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E3BD65B-C8F2-4572-AC5F-C5BAD8C92DE8}"/>
              </a:ext>
            </a:extLst>
          </p:cNvPr>
          <p:cNvSpPr/>
          <p:nvPr/>
        </p:nvSpPr>
        <p:spPr>
          <a:xfrm>
            <a:off x="1066800" y="1012004"/>
            <a:ext cx="2743200" cy="15787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20040816">
            <a:extLst>
              <a:ext uri="{FF2B5EF4-FFF2-40B4-BE49-F238E27FC236}">
                <a16:creationId xmlns:a16="http://schemas.microsoft.com/office/drawing/2014/main" xmlns="" id="{00C06586-2D80-4398-89E8-7D4EA409E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20410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CD1E9C-119E-4580-90AB-2EADF846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BAA4-3078-6147-B9A4-65C8831897D6}" type="datetime1">
              <a:rPr lang="en-US" smtClean="0"/>
              <a:t>3/27/19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B8C90C-3330-408E-BFFF-73DBB87E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STRATA Mei Lin Fung mlf@alum.mit.edu - IEEE Standards Liaison for Humanitarian Activities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55A311-AA7D-4718-86C7-A3AFFF50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E79-1C05-48D6-8EA3-256C7BDE9CCB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4" descr="20040816">
            <a:extLst>
              <a:ext uri="{FF2B5EF4-FFF2-40B4-BE49-F238E27FC236}">
                <a16:creationId xmlns:a16="http://schemas.microsoft.com/office/drawing/2014/main" xmlns="" id="{96415F41-A579-494A-BE07-F1E207070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0410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DB75808-24FD-48AF-9CC7-C1CDD42A2224}"/>
              </a:ext>
            </a:extLst>
          </p:cNvPr>
          <p:cNvSpPr/>
          <p:nvPr/>
        </p:nvSpPr>
        <p:spPr>
          <a:xfrm>
            <a:off x="549275" y="5043603"/>
            <a:ext cx="11093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Open Source repositories ala’ GitHub can assist collaboration between the social impact platforms and benefit those who </a:t>
            </a:r>
            <a:r>
              <a:rPr lang="en-US" sz="2400" b="1" dirty="0"/>
              <a:t>develop, operate </a:t>
            </a:r>
            <a:r>
              <a:rPr lang="en-US" sz="2400" dirty="0"/>
              <a:t>and </a:t>
            </a:r>
            <a:r>
              <a:rPr lang="en-US" sz="2400" b="1" dirty="0"/>
              <a:t>invest</a:t>
            </a:r>
            <a:r>
              <a:rPr lang="en-US" sz="2400" dirty="0"/>
              <a:t> in social impact projects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68C563D-7964-C345-9736-E28E88DE07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22"/>
          <a:stretch/>
        </p:blipFill>
        <p:spPr>
          <a:xfrm>
            <a:off x="2642796" y="382870"/>
            <a:ext cx="8907854" cy="44177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C1B0A3-649E-204D-BB41-D3D723952592}"/>
              </a:ext>
            </a:extLst>
          </p:cNvPr>
          <p:cNvSpPr txBox="1"/>
          <p:nvPr/>
        </p:nvSpPr>
        <p:spPr>
          <a:xfrm>
            <a:off x="9067800" y="4429180"/>
            <a:ext cx="216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 CORPORATION</a:t>
            </a:r>
          </a:p>
        </p:txBody>
      </p:sp>
    </p:spTree>
    <p:extLst>
      <p:ext uri="{BB962C8B-B14F-4D97-AF65-F5344CB8AC3E}">
        <p14:creationId xmlns:p14="http://schemas.microsoft.com/office/powerpoint/2010/main" val="212606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B75194CE-5D60-D141-BDB9-7E2B5C58687C}"/>
              </a:ext>
            </a:extLst>
          </p:cNvPr>
          <p:cNvSpPr/>
          <p:nvPr/>
        </p:nvSpPr>
        <p:spPr>
          <a:xfrm>
            <a:off x="400291" y="2485701"/>
            <a:ext cx="1828800" cy="1600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CD1E9C-119E-4580-90AB-2EADF846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33F5-DA41-CA40-AADC-274507A559DB}" type="datetime1">
              <a:rPr lang="en-US" smtClean="0"/>
              <a:t>3/27/19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B8C90C-3330-408E-BFFF-73DBB87E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STRATA Mei Lin Fung mlf@alum.mit.edu - IEEE Standards Liaison for Humanitarian Activities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55A311-AA7D-4718-86C7-A3AFFF50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E79-1C05-48D6-8EA3-256C7BDE9CCB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4" descr="20040816">
            <a:extLst>
              <a:ext uri="{FF2B5EF4-FFF2-40B4-BE49-F238E27FC236}">
                <a16:creationId xmlns:a16="http://schemas.microsoft.com/office/drawing/2014/main" xmlns="" id="{96415F41-A579-494A-BE07-F1E207070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0410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C52081A-815B-C24A-92C4-1CFA90D34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77452"/>
            <a:ext cx="9458989" cy="59185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DEA18F8-508D-F341-929A-50210320408D}"/>
              </a:ext>
            </a:extLst>
          </p:cNvPr>
          <p:cNvSpPr txBox="1"/>
          <p:nvPr/>
        </p:nvSpPr>
        <p:spPr>
          <a:xfrm>
            <a:off x="608055" y="2787022"/>
            <a:ext cx="1434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Population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Level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Interventions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158224-8D1F-E64E-BEFB-457E3D8D3D02}"/>
              </a:ext>
            </a:extLst>
          </p:cNvPr>
          <p:cNvSpPr txBox="1"/>
          <p:nvPr/>
        </p:nvSpPr>
        <p:spPr>
          <a:xfrm>
            <a:off x="354904" y="5247284"/>
            <a:ext cx="2054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Concept: KB Tan, </a:t>
            </a:r>
          </a:p>
          <a:p>
            <a:r>
              <a:rPr lang="en-US" dirty="0" smtClean="0"/>
              <a:t>Mei Lin Fung</a:t>
            </a:r>
            <a:endParaRPr lang="en-US" dirty="0"/>
          </a:p>
          <a:p>
            <a:r>
              <a:rPr lang="en-US" dirty="0">
                <a:hlinkClick r:id="rId4"/>
              </a:rPr>
              <a:t>Prof. Debbie Freund</a:t>
            </a:r>
          </a:p>
          <a:p>
            <a:r>
              <a:rPr lang="en-US" dirty="0">
                <a:hlinkClick r:id="rId4"/>
              </a:rPr>
              <a:t>Health Economist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FE855A-F38F-A14F-8BDA-EC0E0304C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44"/>
          <a:stretch/>
        </p:blipFill>
        <p:spPr>
          <a:xfrm>
            <a:off x="7248470" y="1892663"/>
            <a:ext cx="2703228" cy="3546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2213"/>
            <a:ext cx="12192000" cy="1143000"/>
          </a:xfrm>
        </p:spPr>
        <p:txBody>
          <a:bodyPr/>
          <a:lstStyle/>
          <a:p>
            <a:r>
              <a:rPr lang="en-US" dirty="0"/>
              <a:t>Rate today</a:t>
            </a:r>
            <a:r>
              <a:rPr lang="en-US" sz="2133" dirty="0"/>
              <a:t> </a:t>
            </a:r>
            <a:r>
              <a:rPr lang="en-US" dirty="0"/>
              <a:t>’s </a:t>
            </a:r>
            <a:r>
              <a:rPr lang="en-US" dirty="0" smtClean="0"/>
              <a:t>session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="" xmlns:a16="http://schemas.microsoft.com/office/drawing/2014/main" id="{B9220209-4A62-B342-B343-8F7E2FDD88B6}"/>
              </a:ext>
            </a:extLst>
          </p:cNvPr>
          <p:cNvSpPr txBox="1">
            <a:spLocks/>
          </p:cNvSpPr>
          <p:nvPr/>
        </p:nvSpPr>
        <p:spPr>
          <a:xfrm>
            <a:off x="1532453" y="5566719"/>
            <a:ext cx="5067377" cy="5080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FontTx/>
              <a:buNone/>
              <a:defRPr sz="2800" kern="1200" spc="50">
                <a:solidFill>
                  <a:schemeClr val="tx1">
                    <a:lumMod val="75000"/>
                  </a:schemeClr>
                </a:solidFill>
                <a:latin typeface="Open Sans Ligh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Session page on conference website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DB54BD9C-9CD1-9744-9D24-D48CF9809631}"/>
              </a:ext>
            </a:extLst>
          </p:cNvPr>
          <p:cNvSpPr txBox="1">
            <a:spLocks/>
          </p:cNvSpPr>
          <p:nvPr/>
        </p:nvSpPr>
        <p:spPr>
          <a:xfrm>
            <a:off x="7396480" y="5566719"/>
            <a:ext cx="2635795" cy="5080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FontTx/>
              <a:buNone/>
              <a:defRPr sz="2800" kern="1200" spc="50">
                <a:solidFill>
                  <a:schemeClr val="tx1">
                    <a:lumMod val="75000"/>
                  </a:schemeClr>
                </a:solidFill>
                <a:latin typeface="Open Sans Ligh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O’Reilly Events App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19" y="1775141"/>
            <a:ext cx="4203076" cy="307990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E3BD2F38-1EA8-E44C-AB72-D173356E57C2}"/>
              </a:ext>
            </a:extLst>
          </p:cNvPr>
          <p:cNvGrpSpPr/>
          <p:nvPr/>
        </p:nvGrpSpPr>
        <p:grpSpPr>
          <a:xfrm rot="2034982">
            <a:off x="3543247" y="4010590"/>
            <a:ext cx="1571493" cy="1101003"/>
            <a:chOff x="6691509" y="3044467"/>
            <a:chExt cx="1178620" cy="825752"/>
          </a:xfrm>
          <a:effectLst>
            <a:outerShdw blurRad="12700" dist="12700" dir="2700000" algn="tl" rotWithShape="0">
              <a:prstClr val="black">
                <a:alpha val="50000"/>
              </a:prstClr>
            </a:outerShdw>
          </a:effectLst>
        </p:grpSpPr>
        <p:cxnSp>
          <p:nvCxnSpPr>
            <p:cNvPr id="31" name="Straight Arrow Connector 30">
              <a:extLst>
                <a:ext uri="{FF2B5EF4-FFF2-40B4-BE49-F238E27FC236}">
                  <a16:creationId xmlns="" xmlns:a16="http://schemas.microsoft.com/office/drawing/2014/main" id="{B884061D-5388-604E-B068-0967A17838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6255" y="3044467"/>
              <a:ext cx="1063874" cy="736107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riangle 31">
              <a:extLst>
                <a:ext uri="{FF2B5EF4-FFF2-40B4-BE49-F238E27FC236}">
                  <a16:creationId xmlns="" xmlns:a16="http://schemas.microsoft.com/office/drawing/2014/main" id="{90A556CD-B3D3-5D45-BC4E-F70E567F4F08}"/>
                </a:ext>
              </a:extLst>
            </p:cNvPr>
            <p:cNvSpPr/>
            <p:nvPr/>
          </p:nvSpPr>
          <p:spPr>
            <a:xfrm rot="14035505">
              <a:off x="6716610" y="3665827"/>
              <a:ext cx="179291" cy="229493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B0764D3D-2213-5C4D-902C-1ED6AE5BEC51}"/>
              </a:ext>
            </a:extLst>
          </p:cNvPr>
          <p:cNvSpPr/>
          <p:nvPr/>
        </p:nvSpPr>
        <p:spPr>
          <a:xfrm>
            <a:off x="1998560" y="4341094"/>
            <a:ext cx="1160347" cy="513948"/>
          </a:xfrm>
          <a:prstGeom prst="ellipse">
            <a:avLst/>
          </a:prstGeom>
          <a:noFill/>
          <a:ln w="2222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13" y="2830402"/>
            <a:ext cx="4334877" cy="23115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470E3EE-6A0B-CC43-8C41-89A3E4B86CB7}"/>
              </a:ext>
            </a:extLst>
          </p:cNvPr>
          <p:cNvGrpSpPr/>
          <p:nvPr/>
        </p:nvGrpSpPr>
        <p:grpSpPr>
          <a:xfrm>
            <a:off x="9176855" y="4178783"/>
            <a:ext cx="1571493" cy="1101003"/>
            <a:chOff x="6691509" y="3044467"/>
            <a:chExt cx="1178620" cy="825752"/>
          </a:xfrm>
          <a:effectLst>
            <a:outerShdw blurRad="12700" dist="12700" dir="2700000" algn="tl" rotWithShape="0">
              <a:prstClr val="black">
                <a:alpha val="50000"/>
              </a:prstClr>
            </a:outerShdw>
          </a:effectLst>
        </p:grpSpPr>
        <p:cxnSp>
          <p:nvCxnSpPr>
            <p:cNvPr id="28" name="Straight Arrow Connector 27">
              <a:extLst>
                <a:ext uri="{FF2B5EF4-FFF2-40B4-BE49-F238E27FC236}">
                  <a16:creationId xmlns="" xmlns:a16="http://schemas.microsoft.com/office/drawing/2014/main" id="{42A43637-5CBB-ED4F-88E6-20B7796F4F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6255" y="3044467"/>
              <a:ext cx="1063874" cy="736107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riangle 28">
              <a:extLst>
                <a:ext uri="{FF2B5EF4-FFF2-40B4-BE49-F238E27FC236}">
                  <a16:creationId xmlns="" xmlns:a16="http://schemas.microsoft.com/office/drawing/2014/main" id="{A7988DFE-77A6-A94B-90D1-1B004DBA85C4}"/>
                </a:ext>
              </a:extLst>
            </p:cNvPr>
            <p:cNvSpPr/>
            <p:nvPr/>
          </p:nvSpPr>
          <p:spPr>
            <a:xfrm rot="14035505">
              <a:off x="6716610" y="3665827"/>
              <a:ext cx="179291" cy="229493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52" y="2142315"/>
            <a:ext cx="2464605" cy="309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52" y="2452004"/>
            <a:ext cx="1678548" cy="168848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="" xmlns:a16="http://schemas.microsoft.com/office/drawing/2014/main" id="{8DE6CA6E-04BB-8245-8A3B-B1FB568F84EC}"/>
              </a:ext>
            </a:extLst>
          </p:cNvPr>
          <p:cNvSpPr/>
          <p:nvPr/>
        </p:nvSpPr>
        <p:spPr>
          <a:xfrm>
            <a:off x="7676328" y="4973054"/>
            <a:ext cx="1997165" cy="534125"/>
          </a:xfrm>
          <a:prstGeom prst="ellipse">
            <a:avLst/>
          </a:prstGeom>
          <a:noFill/>
          <a:ln w="2222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894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Solano County Public Health Data Hub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69667"/>
            <a:ext cx="11222169" cy="434748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7625-5F36-404D-82A7-F7624848CA7D}" type="datetime1">
              <a:rPr lang="en-US" smtClean="0"/>
              <a:t>3/27/19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STRATA Mei Lin Fung mlf@alum.mit.edu - IEEE Standards Liaison for Humanitarian Activities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E79-1C05-48D6-8EA3-256C7BDE9C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Solano County </a:t>
            </a:r>
            <a:r>
              <a:rPr lang="mr-IN" dirty="0" smtClean="0"/>
              <a:t>–</a:t>
            </a:r>
            <a:r>
              <a:rPr lang="en-US" dirty="0" smtClean="0"/>
              <a:t> California Wildfires 2017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6" y="1690688"/>
            <a:ext cx="5914487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3A75-D687-A148-9E84-47E988DE80D0}" type="datetime1">
              <a:rPr lang="en-US" smtClean="0"/>
              <a:t>3/27/19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STRATA Mei Lin Fung mlf@alum.mit.edu - IEEE Standards Liaison for Humanitarian Activities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E79-1C05-48D6-8EA3-256C7BDE9CCB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2804513" flipH="1">
            <a:off x="1307227" y="2079373"/>
            <a:ext cx="2635171" cy="147369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05600" y="1752600"/>
            <a:ext cx="495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impacted with the fewest resources are the displaced, homeless, veteran, vulnerable </a:t>
            </a:r>
            <a:r>
              <a:rPr lang="en-US" dirty="0" smtClean="0"/>
              <a:t>and underserved </a:t>
            </a:r>
            <a:r>
              <a:rPr lang="en-US" dirty="0"/>
              <a:t>populations </a:t>
            </a:r>
          </a:p>
          <a:p>
            <a:r>
              <a:rPr lang="en-US" dirty="0" smtClean="0"/>
              <a:t> </a:t>
            </a:r>
            <a:r>
              <a:rPr lang="en-US" dirty="0"/>
              <a:t>Situation </a:t>
            </a:r>
            <a:r>
              <a:rPr lang="en-US" dirty="0" smtClean="0"/>
              <a:t>awareness was complicated </a:t>
            </a:r>
            <a:r>
              <a:rPr lang="en-US" b="1" dirty="0"/>
              <a:t>by a lack of data sharing</a:t>
            </a:r>
            <a:r>
              <a:rPr lang="en-US" dirty="0"/>
              <a:t> across government, non-profit, organizational and response </a:t>
            </a:r>
            <a:r>
              <a:rPr lang="en-US" dirty="0" smtClean="0"/>
              <a:t>organizations</a:t>
            </a:r>
          </a:p>
          <a:p>
            <a:r>
              <a:rPr lang="en-US" dirty="0" smtClean="0"/>
              <a:t> </a:t>
            </a:r>
            <a:r>
              <a:rPr lang="en-US" b="1" dirty="0"/>
              <a:t>Reliable and resilient “basic” communications </a:t>
            </a:r>
            <a:r>
              <a:rPr lang="en-US" b="1" dirty="0" smtClean="0"/>
              <a:t>capabilities</a:t>
            </a:r>
            <a:r>
              <a:rPr lang="en-US" dirty="0" smtClean="0"/>
              <a:t> </a:t>
            </a:r>
            <a:r>
              <a:rPr lang="en-US" b="1" dirty="0"/>
              <a:t>needed</a:t>
            </a:r>
            <a:r>
              <a:rPr lang="en-US" dirty="0"/>
              <a:t>, especially for medical response, </a:t>
            </a:r>
            <a:r>
              <a:rPr lang="en-US" dirty="0" smtClean="0"/>
              <a:t>data gathering </a:t>
            </a:r>
            <a:r>
              <a:rPr lang="en-US" dirty="0"/>
              <a:t>and </a:t>
            </a:r>
            <a:r>
              <a:rPr lang="en-US" dirty="0" smtClean="0"/>
              <a:t>sharing</a:t>
            </a:r>
          </a:p>
          <a:p>
            <a:r>
              <a:rPr lang="en-US" dirty="0" smtClean="0"/>
              <a:t> </a:t>
            </a:r>
            <a:r>
              <a:rPr lang="en-US" b="1" dirty="0" smtClean="0"/>
              <a:t>Continuously updated “Needs </a:t>
            </a:r>
            <a:r>
              <a:rPr lang="en-US" b="1" dirty="0"/>
              <a:t>Assessments</a:t>
            </a:r>
            <a:r>
              <a:rPr lang="en-US" dirty="0"/>
              <a:t>” for individuals during Response efforts needed </a:t>
            </a:r>
            <a:endParaRPr lang="en-US" dirty="0" smtClean="0"/>
          </a:p>
          <a:p>
            <a:r>
              <a:rPr lang="en-US" dirty="0" smtClean="0"/>
              <a:t> </a:t>
            </a:r>
            <a:r>
              <a:rPr lang="en-US" b="1" dirty="0" smtClean="0"/>
              <a:t>“</a:t>
            </a:r>
            <a:r>
              <a:rPr lang="en-US" b="1" dirty="0"/>
              <a:t>ad-hoc” assessment questions </a:t>
            </a:r>
            <a:r>
              <a:rPr lang="en-US" b="1" dirty="0" smtClean="0"/>
              <a:t>needed </a:t>
            </a:r>
            <a:r>
              <a:rPr lang="en-US" b="1" dirty="0"/>
              <a:t>to adapt </a:t>
            </a:r>
            <a:r>
              <a:rPr lang="en-US" dirty="0"/>
              <a:t>to the unique needs </a:t>
            </a:r>
            <a:r>
              <a:rPr lang="en-US" dirty="0" smtClean="0"/>
              <a:t>and </a:t>
            </a:r>
            <a:r>
              <a:rPr lang="en-US" dirty="0"/>
              <a:t>evolve over time during the </a:t>
            </a:r>
            <a:r>
              <a:rPr lang="en-US" b="1" dirty="0"/>
              <a:t>Recovery-Rebuild-Resilience</a:t>
            </a:r>
            <a:r>
              <a:rPr lang="en-US" dirty="0"/>
              <a:t> phases</a:t>
            </a:r>
          </a:p>
        </p:txBody>
      </p:sp>
    </p:spTree>
    <p:extLst>
      <p:ext uri="{BB962C8B-B14F-4D97-AF65-F5344CB8AC3E}">
        <p14:creationId xmlns:p14="http://schemas.microsoft.com/office/powerpoint/2010/main" val="169248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99189"/>
            <a:ext cx="6705600" cy="38664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County Level Population Health Analytics - 2018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7625-5F36-404D-82A7-F7624848CA7D}" type="datetime1">
              <a:rPr lang="en-US" smtClean="0"/>
              <a:t>3/27/19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STRATA Mei Lin Fung mlf@alum.mit.edu - IEEE Standards Liaison for Humanitarian Activities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E79-1C05-48D6-8EA3-256C7BDE9CCB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65650"/>
            <a:ext cx="73914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4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Federal Health Futures </a:t>
            </a:r>
            <a:r>
              <a:rPr lang="mr-IN" dirty="0" smtClean="0"/>
              <a:t>–</a:t>
            </a:r>
            <a:r>
              <a:rPr lang="en-US" dirty="0" smtClean="0"/>
              <a:t> 2009-2013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90562"/>
            <a:ext cx="9400761" cy="528640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7625-5F36-404D-82A7-F7624848CA7D}" type="datetime1">
              <a:rPr lang="en-US" smtClean="0"/>
              <a:t>3/27/19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STRATA Mei Lin Fung mlf@alum.mit.edu - IEEE Standards Liaison for Humanitarian Activities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E79-1C05-48D6-8EA3-256C7BDE9C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4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0A5B8-BAD4-DD4E-8AFA-8E6486C4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sz="3700"/>
              <a:t>How to measure and compare Social Impact Projects?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Head with Gears">
            <a:extLst>
              <a:ext uri="{FF2B5EF4-FFF2-40B4-BE49-F238E27FC236}">
                <a16:creationId xmlns:a16="http://schemas.microsoft.com/office/drawing/2014/main" xmlns="" id="{CF781F58-7BFC-48EA-9C85-13CA59DAE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C88C6E-4130-4846-9223-832B69A96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2682433"/>
            <a:ext cx="6705600" cy="3215749"/>
          </a:xfrm>
        </p:spPr>
        <p:txBody>
          <a:bodyPr>
            <a:normAutofit/>
          </a:bodyPr>
          <a:lstStyle/>
          <a:p>
            <a:r>
              <a:rPr lang="en-US" sz="2000" b="1" i="1" dirty="0" smtClean="0"/>
              <a:t>How </a:t>
            </a:r>
            <a:r>
              <a:rPr lang="en-US" sz="2000" b="1" i="1" dirty="0"/>
              <a:t>much impact each one of the projects has had and how does that compare to </a:t>
            </a:r>
            <a:r>
              <a:rPr lang="en-US" sz="2000" b="1" i="1" dirty="0" smtClean="0"/>
              <a:t>others</a:t>
            </a:r>
          </a:p>
          <a:p>
            <a:r>
              <a:rPr lang="en-US" sz="2000" u="sng" dirty="0" smtClean="0"/>
              <a:t>We </a:t>
            </a:r>
            <a:r>
              <a:rPr lang="en-US" sz="2000" u="sng" dirty="0"/>
              <a:t>lack </a:t>
            </a:r>
          </a:p>
          <a:p>
            <a:pPr lvl="1"/>
            <a:r>
              <a:rPr lang="en-US" sz="1600" dirty="0"/>
              <a:t>a unified framework that connects standards efforts in a diverse, fragmented, and silo’d Impact landscape </a:t>
            </a:r>
          </a:p>
          <a:p>
            <a:pPr lvl="1"/>
            <a:r>
              <a:rPr lang="en-US" sz="1600" dirty="0"/>
              <a:t>a common language to answer this question consistently and universally</a:t>
            </a:r>
          </a:p>
          <a:p>
            <a:pPr lvl="1"/>
            <a:r>
              <a:rPr lang="en-US" sz="1600" dirty="0"/>
              <a:t>ways to learn from earlier projects and avoid common mistakes</a:t>
            </a:r>
          </a:p>
          <a:p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7C88D6-0497-B44C-9CF0-8D779203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7792" y="6217920"/>
            <a:ext cx="4114800" cy="365125"/>
          </a:xfrm>
        </p:spPr>
        <p:txBody>
          <a:bodyPr>
            <a:normAutofit fontScale="92500" lnSpcReduction="20000"/>
          </a:bodyPr>
          <a:lstStyle/>
          <a:p>
            <a:pPr algn="l">
              <a:spcAft>
                <a:spcPts val="600"/>
              </a:spcAft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STRATA Mei Lin Fung mlf@alum.mit.edu - IEEE Standards Liaison for Humanitarian Activities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FA5076-33A3-9745-B2AA-DA1CADB5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4655" y="6217919"/>
            <a:ext cx="2635379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164A614B-4779-574E-9D3E-75B42A78C57B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3/27/19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A24FB2-CD26-754C-A777-B18679847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0903" y="621792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279E79-1C05-48D6-8EA3-256C7BDE9CCB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4" descr="20040816">
            <a:extLst>
              <a:ext uri="{FF2B5EF4-FFF2-40B4-BE49-F238E27FC236}">
                <a16:creationId xmlns:a16="http://schemas.microsoft.com/office/drawing/2014/main" xmlns="" id="{39F906FD-051F-DF40-BD99-E95E6251C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0410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1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66197-D13B-C843-B2D1-475075200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 smtClean="0"/>
              <a:t>Impact </a:t>
            </a:r>
            <a:r>
              <a:rPr lang="en-US" sz="4100" dirty="0"/>
              <a:t>Management </a:t>
            </a:r>
            <a:r>
              <a:rPr lang="en-US" sz="4100" dirty="0" smtClean="0"/>
              <a:t>Project</a:t>
            </a:r>
            <a:br>
              <a:rPr lang="en-US" sz="4100" dirty="0" smtClean="0"/>
            </a:br>
            <a:r>
              <a:rPr lang="en-US" sz="4100" dirty="0" smtClean="0"/>
              <a:t>2018-2019</a:t>
            </a:r>
            <a:endParaRPr lang="en-US" sz="4100" dirty="0"/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5A616ED2-349A-374B-B0B3-22597154E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r="5912"/>
          <a:stretch/>
        </p:blipFill>
        <p:spPr>
          <a:xfrm>
            <a:off x="508935" y="330932"/>
            <a:ext cx="4571999" cy="5899150"/>
          </a:xfrm>
          <a:prstGeom prst="rect">
            <a:avLst/>
          </a:prstGeom>
          <a:effectLst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8AF65E-68A1-4D4C-A85E-58E0952E2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115117"/>
            <a:ext cx="6845569" cy="4314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i="1" dirty="0"/>
              <a:t>After hundreds of in-person and virtual conversations, the </a:t>
            </a:r>
            <a:r>
              <a:rPr lang="en-US" sz="1600" i="1" dirty="0">
                <a:hlinkClick r:id="rId3"/>
              </a:rPr>
              <a:t>Impact Management Project</a:t>
            </a:r>
            <a:r>
              <a:rPr lang="en-US" sz="1600" dirty="0"/>
              <a:t> a Practitioner Community of over 2,000 organizations,</a:t>
            </a:r>
            <a:r>
              <a:rPr lang="en-US" sz="1600" i="1" dirty="0"/>
              <a:t> reached consensus that impact can be deconstructed into five dimensions: </a:t>
            </a:r>
          </a:p>
          <a:p>
            <a:r>
              <a:rPr lang="en-US" sz="1600" dirty="0">
                <a:hlinkClick r:id="rId4"/>
              </a:rPr>
              <a:t>What</a:t>
            </a:r>
            <a:r>
              <a:rPr lang="en-US" sz="1600" dirty="0"/>
              <a:t> tells us what outcomes the enterprise is contributing to and how important the outcomes are to stakeholders.</a:t>
            </a:r>
          </a:p>
          <a:p>
            <a:r>
              <a:rPr lang="en-US" sz="1600" dirty="0">
                <a:hlinkClick r:id="rId5"/>
              </a:rPr>
              <a:t>Who</a:t>
            </a:r>
            <a:r>
              <a:rPr lang="en-US" sz="1600" dirty="0"/>
              <a:t> tells us which stakeholders are experiencing the outcome and how underserved they were prior to the enterprise’s effect.</a:t>
            </a:r>
          </a:p>
          <a:p>
            <a:r>
              <a:rPr lang="en-US" sz="1600" dirty="0">
                <a:hlinkClick r:id="rId6"/>
              </a:rPr>
              <a:t>How Much</a:t>
            </a:r>
            <a:r>
              <a:rPr lang="en-US" sz="1600" dirty="0"/>
              <a:t> tells us how many stakeholders experienced the outcome, what degree of change they experienced, and how long they experienced the outcome for.</a:t>
            </a:r>
          </a:p>
          <a:p>
            <a:r>
              <a:rPr lang="en-US" sz="1600" dirty="0">
                <a:hlinkClick r:id="rId7"/>
              </a:rPr>
              <a:t>Contribution</a:t>
            </a:r>
            <a:r>
              <a:rPr lang="en-US" sz="1600" dirty="0"/>
              <a:t> tells us whether an enterprise’s and/or investor’s efforts resulted in outcomes that were likely better than what would have occurred otherwise.</a:t>
            </a:r>
          </a:p>
          <a:p>
            <a:r>
              <a:rPr lang="en-US" sz="1600" dirty="0">
                <a:hlinkClick r:id="rId8"/>
              </a:rPr>
              <a:t>Risk</a:t>
            </a:r>
            <a:r>
              <a:rPr lang="en-US" sz="1600" dirty="0"/>
              <a:t> tells us the likelihood that impact will be different than expected.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B477F4-D794-E348-87E9-1D262673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04985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2D1BF28-F849-D149-B0C0-1D6DD2F0E1F8}" type="datetime1">
              <a:rPr lang="en-US" smtClean="0">
                <a:solidFill>
                  <a:srgbClr val="FFFFFF"/>
                </a:solidFill>
              </a:rPr>
              <a:t>3/27/19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618306-4222-B645-9E4A-52723D1A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 fontScale="92500" lnSpcReduction="20000"/>
          </a:bodyPr>
          <a:lstStyle/>
          <a:p>
            <a:pPr algn="l">
              <a:spcAft>
                <a:spcPts val="600"/>
              </a:spcAft>
            </a:pPr>
            <a:r>
              <a:rPr lang="en-US" smtClean="0"/>
              <a:t>STRATA Mei Lin Fung mlf@alum.mit.edu - IEEE Standards Liaison for Humanitarian Activities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927487-A7F4-764E-8094-22C0D221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279E79-1C05-48D6-8EA3-256C7BDE9CCB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8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247BA-D00B-43F2-9782-70F94C183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2466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Social Impact Measurement Challenges</a:t>
            </a:r>
          </a:p>
        </p:txBody>
      </p:sp>
      <p:pic>
        <p:nvPicPr>
          <p:cNvPr id="8" name="Picture 4" descr="20040816">
            <a:extLst>
              <a:ext uri="{FF2B5EF4-FFF2-40B4-BE49-F238E27FC236}">
                <a16:creationId xmlns:a16="http://schemas.microsoft.com/office/drawing/2014/main" xmlns="" id="{CE96CB44-D8A2-4615-A694-8D6A06554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0410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75E0031C-A144-4ECF-BB7D-C60196F5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FED-41A9-664A-A518-2B34DA67A4F3}" type="datetime1">
              <a:rPr lang="en-US" smtClean="0"/>
              <a:t>3/27/19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D26DFEFF-4609-4430-B006-C31746CB4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STRATA Mei Lin Fung mlf@alum.mit.edu - IEEE Standards Liaison for Humanitarian Activities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DA72107C-D180-44AD-96DE-D98BB80C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E79-1C05-48D6-8EA3-256C7BDE9CCB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A357E9-F947-43CB-AAEE-178CB0EC1769}"/>
              </a:ext>
            </a:extLst>
          </p:cNvPr>
          <p:cNvSpPr txBox="1"/>
          <p:nvPr/>
        </p:nvSpPr>
        <p:spPr>
          <a:xfrm>
            <a:off x="1600200" y="2179817"/>
            <a:ext cx="1013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common metrics to compare outcomes of different initiatives</a:t>
            </a:r>
          </a:p>
          <a:p>
            <a:r>
              <a:rPr lang="en-US" sz="2400" dirty="0"/>
              <a:t>No ongoing visibility into progress of current projects</a:t>
            </a:r>
          </a:p>
          <a:p>
            <a:r>
              <a:rPr lang="en-US" sz="2400" dirty="0"/>
              <a:t>No way to forecast which projects are likeliest to result in positive social impact</a:t>
            </a:r>
          </a:p>
          <a:p>
            <a:r>
              <a:rPr lang="en-US" sz="2400" dirty="0"/>
              <a:t>No shared learning for project doers to avoid failure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212EDEF-7EBA-4182-899E-D05D1073E6EF}"/>
              </a:ext>
            </a:extLst>
          </p:cNvPr>
          <p:cNvSpPr/>
          <p:nvPr/>
        </p:nvSpPr>
        <p:spPr>
          <a:xfrm>
            <a:off x="1600200" y="4114800"/>
            <a:ext cx="9982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Needed by </a:t>
            </a:r>
            <a:r>
              <a:rPr lang="en-US" sz="2000" dirty="0"/>
              <a:t>all parties interested in the resulting social benefit of capital investments include investors of all kinds including </a:t>
            </a:r>
            <a:r>
              <a:rPr lang="en-US" sz="2000" dirty="0" smtClean="0"/>
              <a:t>governments </a:t>
            </a:r>
            <a:r>
              <a:rPr lang="mr-IN" sz="2000" dirty="0" smtClean="0"/>
              <a:t>–</a:t>
            </a:r>
            <a:r>
              <a:rPr lang="en-US" sz="2000" dirty="0" smtClean="0"/>
              <a:t> federal, state, local, city, corporations</a:t>
            </a:r>
            <a:r>
              <a:rPr lang="en-US" sz="2000" dirty="0"/>
              <a:t>, lenders like the World Bank and UN agencies, </a:t>
            </a:r>
            <a:r>
              <a:rPr lang="en-US" sz="2000" dirty="0" smtClean="0"/>
              <a:t>researchers</a:t>
            </a:r>
            <a:r>
              <a:rPr lang="en-US" sz="2000" dirty="0"/>
              <a:t>, </a:t>
            </a:r>
            <a:r>
              <a:rPr lang="en-US" sz="2000" dirty="0" smtClean="0"/>
              <a:t>social scientists, financiers, economists</a:t>
            </a:r>
            <a:r>
              <a:rPr lang="en-US" sz="2000" dirty="0"/>
              <a:t>, foundations, NGO's, and grantors. </a:t>
            </a:r>
            <a:endParaRPr lang="en-US" sz="2800" dirty="0"/>
          </a:p>
          <a:p>
            <a:r>
              <a:rPr lang="en-US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880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1CAF100-12B4-3047-B514-8B53AE0D7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28" y="110108"/>
            <a:ext cx="8689572" cy="61044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0C6859-897B-4B4B-9FDF-C9DF0179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51CB5C8-5FE0-F244-84B4-8F42AD7ACBBC}" type="datetime1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68C7BC-1A40-B249-910A-97932A012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STRATA Mei Lin Fung mlf@alum.mit.edu - IEEE Standards Liaison for Humanitarian Activities</a:t>
            </a:r>
            <a:endParaRPr lang="en-US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766A05-5982-6C45-8D1E-68458187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279E79-1C05-48D6-8EA3-256C7BDE9CCB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11" name="Picture 4" descr="20040816">
            <a:extLst>
              <a:ext uri="{FF2B5EF4-FFF2-40B4-BE49-F238E27FC236}">
                <a16:creationId xmlns:a16="http://schemas.microsoft.com/office/drawing/2014/main" xmlns="" id="{06231D7D-AB0C-1845-9876-82D92E2B2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0410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84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939</Words>
  <Application>Microsoft Macintosh PowerPoint</Application>
  <PresentationFormat>Widescreen</PresentationFormat>
  <Paragraphs>132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Mangal</vt:lpstr>
      <vt:lpstr>Arial</vt:lpstr>
      <vt:lpstr>Office Theme</vt:lpstr>
      <vt:lpstr>From Solano County, California to Social Impact Measurement (ICSIM)</vt:lpstr>
      <vt:lpstr>Solano County Public Health Data Hub</vt:lpstr>
      <vt:lpstr>Solano County – California Wildfires 2017</vt:lpstr>
      <vt:lpstr>County Level Population Health Analytics - 2018</vt:lpstr>
      <vt:lpstr>Federal Health Futures – 2009-2013</vt:lpstr>
      <vt:lpstr>How to measure and compare Social Impact Projects?</vt:lpstr>
      <vt:lpstr>Impact Management Project 2018-2019</vt:lpstr>
      <vt:lpstr>Social Impact Measurement Challenges</vt:lpstr>
      <vt:lpstr>PowerPoint Presentation</vt:lpstr>
      <vt:lpstr>Desired Social Impact Measurement Outcomes</vt:lpstr>
      <vt:lpstr>    Open Source repositories of Tools under consideration for Social Impact Measurement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Rate today ’s session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Connections  for  Social Impact Measurement (ICSIM)</dc:title>
  <dc:creator>Mei Lin Fung</dc:creator>
  <cp:lastModifiedBy>Mei Lin Fung</cp:lastModifiedBy>
  <cp:revision>13</cp:revision>
  <dcterms:created xsi:type="dcterms:W3CDTF">2019-03-17T05:16:26Z</dcterms:created>
  <dcterms:modified xsi:type="dcterms:W3CDTF">2019-03-28T04:52:37Z</dcterms:modified>
</cp:coreProperties>
</file>